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4" r:id="rId6"/>
    <p:sldId id="272" r:id="rId7"/>
    <p:sldId id="261" r:id="rId8"/>
    <p:sldId id="265" r:id="rId9"/>
    <p:sldId id="273" r:id="rId10"/>
    <p:sldId id="266" r:id="rId11"/>
    <p:sldId id="267" r:id="rId12"/>
    <p:sldId id="268" r:id="rId13"/>
    <p:sldId id="269" r:id="rId14"/>
    <p:sldId id="270" r:id="rId15"/>
    <p:sldId id="271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6" d="100"/>
          <a:sy n="86" d="100"/>
        </p:scale>
        <p:origin x="1122" y="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-111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B8763-0CE2-2344-A9C6-313AE4A71CB5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C3ED62-85DA-1046-BB38-6EA3E64FB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1458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General introduction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Who we are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</a:t>
            </a:r>
            <a:r>
              <a:rPr lang="en-US" baseline="0" dirty="0"/>
              <a:t> this is about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SGD procedure for solving SVM problem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baseline="0" dirty="0"/>
              <a:t>Experimental setup for testing the performance of SGD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3ED62-85DA-1046-BB38-6EA3E64FBE8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8049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600" b="1" dirty="0" smtClean="0"/>
                  <a:t>Initialization:</a:t>
                </a:r>
              </a:p>
              <a:p>
                <a:pPr lvl="1"/>
                <a:r>
                  <a:rPr lang="en-US" sz="1200" dirty="0"/>
                  <a:t>Select a feasible starting point: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  <m:sup>
                        <m: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(1)</m:t>
                        </m:r>
                      </m:sup>
                    </m:sSup>
                    <m:r>
                      <a:rPr 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sz="1200" dirty="0"/>
                  <a:t> and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2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𝜷</m:t>
                        </m:r>
                      </m:e>
                      <m:sup>
                        <m:r>
                          <a:rPr lang="en-US" sz="1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(1)</m:t>
                        </m:r>
                      </m:sup>
                    </m:sSup>
                    <m:r>
                      <a:rPr lang="en-US" sz="1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=0</m:t>
                    </m:r>
                  </m:oMath>
                </a14:m>
                <a:endParaRPr lang="en-US" sz="1200" dirty="0"/>
              </a:p>
              <a:p>
                <a:pPr lvl="1"/>
                <a:r>
                  <a:rPr lang="en-US" sz="1200" dirty="0"/>
                  <a:t>Number of iterations </a:t>
                </a:r>
                <a:r>
                  <a:rPr lang="en-US" sz="1200" i="1" dirty="0"/>
                  <a:t>T </a:t>
                </a:r>
                <a:r>
                  <a:rPr lang="en-US" sz="1200" dirty="0"/>
                  <a:t>is set to the number of epochs, </a:t>
                </a:r>
                <a:r>
                  <a:rPr lang="en-US" sz="1200" i="1" dirty="0"/>
                  <a:t>e</a:t>
                </a:r>
                <a:r>
                  <a:rPr lang="en-US" sz="1200" dirty="0"/>
                  <a:t>, times </a:t>
                </a:r>
              </a:p>
              <a:p>
                <a:pPr marL="457200" lvl="1" indent="0">
                  <a:buNone/>
                </a:pPr>
                <a:r>
                  <a:rPr lang="en-US" sz="1200" dirty="0"/>
                  <a:t>the number of samples, </a:t>
                </a:r>
                <a:r>
                  <a:rPr lang="en-US" sz="1200" i="1" dirty="0"/>
                  <a:t>m</a:t>
                </a:r>
                <a:r>
                  <a:rPr lang="en-US" sz="1200" dirty="0"/>
                  <a:t>, in the dataset</a:t>
                </a:r>
              </a:p>
              <a:p>
                <a:pPr lvl="1"/>
                <a:r>
                  <a:rPr lang="en-US" sz="1200" dirty="0"/>
                  <a:t>Cyclical learning: set index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𝑖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r>
                  <a:rPr lang="en-US" sz="1200" dirty="0"/>
                  <a:t> at each iteration</a:t>
                </a:r>
              </a:p>
              <a:p>
                <a:pPr lvl="1"/>
                <a:r>
                  <a:rPr lang="en-US" sz="1200" dirty="0"/>
                  <a:t>If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&gt;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1200" dirty="0"/>
                  <a:t>, i.e. if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&gt;1</m:t>
                    </m:r>
                  </m:oMath>
                </a14:m>
                <a:r>
                  <a:rPr lang="en-US" sz="1200" dirty="0"/>
                  <a:t>, the index is reset to 1</a:t>
                </a:r>
              </a:p>
              <a:p>
                <a:r>
                  <a:rPr lang="en-US" sz="1600" b="1" dirty="0"/>
                  <a:t>Identifying Violators &amp; Update Procedure:</a:t>
                </a:r>
                <a:endParaRPr lang="en-US" sz="1600" dirty="0"/>
              </a:p>
              <a:p>
                <a:pPr lvl="1"/>
                <a:r>
                  <a:rPr lang="en-US" sz="1200" dirty="0"/>
                  <a:t>A Gaussian RBF kernel is used to identify violators such that,</a:t>
                </a: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begChr m:val="〈"/>
                          <m:endChr m:val="〉"/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200" b="1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𝒘</m:t>
                          </m:r>
                          <m: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 </m:t>
                          </m:r>
                          <m: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𝜓</m:t>
                          </m:r>
                          <m:d>
                            <m:dPr>
                              <m:ctrlPr>
                                <a:rPr lang="en-US" sz="12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sz="1200" b="1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𝒙</m:t>
                                  </m:r>
                                </m:e>
                                <m:sub>
                                  <m:r>
                                    <a:rPr lang="en-US" sz="1200" b="1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𝒊</m:t>
                                  </m:r>
                                </m:sub>
                              </m:sSub>
                            </m:e>
                          </m:d>
                        </m:e>
                      </m:d>
                      <m:r>
                        <a:rPr lang="en-US" sz="1200" b="1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12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𝑖</m:t>
                          </m:r>
                        </m:sub>
                      </m:sSub>
                      <m:d>
                        <m:dPr>
                          <m:ctrlPr>
                            <a:rPr lang="en-US" sz="120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nary>
                            <m:naryPr>
                              <m:chr m:val="∑"/>
                              <m:limLoc m:val="subSup"/>
                              <m:ctrlPr>
                                <a:rPr lang="en-US" sz="120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5"/>
                                </m:rPr>
                                <a:rPr lang="en-US" sz="12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1200" b="0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𝑚</m:t>
                              </m:r>
                            </m:sup>
                            <m:e>
                              <m:sSubSup>
                                <m:sSubSupPr>
                                  <m:ctrlPr>
                                    <a:rPr lang="en-US" sz="120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sSubSupPr>
                                <m:e>
                                  <m:r>
                                    <a:rPr lang="en-US" sz="1200" b="1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𝜶</m:t>
                                  </m:r>
                                </m:e>
                                <m:sub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b>
                                <m:sup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(</m:t>
                                  </m:r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)</m:t>
                                  </m:r>
                                </m:sup>
                              </m:sSubSup>
                              <m:d>
                                <m:dPr>
                                  <m:begChr m:val="⟨"/>
                                  <m:endChr m:val="⟩"/>
                                  <m:ctrlPr>
                                    <a:rPr lang="en-US" sz="120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𝜓</m:t>
                                  </m:r>
                                  <m:d>
                                    <m:dPr>
                                      <m:ctrlPr>
                                        <a:rPr lang="en-US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2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200" b="1" i="1"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1200" b="1" i="1" smtClean="0"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𝒋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1200" b="0" i="1" smtClean="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,</m:t>
                                  </m:r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𝜓</m:t>
                                  </m:r>
                                  <m:d>
                                    <m:dPr>
                                      <m:ctrlPr>
                                        <a:rPr lang="en-US" sz="12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200" b="1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200" b="1" i="1"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1200" b="1" i="1"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  <a:cs typeface="Times New Roman" panose="02020603050405020304" pitchFamily="18" charset="0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</m:e>
                                  </m:d>
                                </m:e>
                              </m:d>
                            </m:e>
                          </m:nary>
                        </m:e>
                      </m:d>
                      <m:r>
                        <a:rPr lang="en-US" sz="1200" b="0" i="1" smtClean="0">
                          <a:latin typeface="Cambria Math" panose="02040503050406030204" pitchFamily="18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subSup"/>
                          <m:ctrlP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5"/>
                            </m:rP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𝑗</m:t>
                          </m:r>
                          <m: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12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𝑚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12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1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𝜶</m:t>
                              </m:r>
                            </m:e>
                            <m:sub>
                              <m:r>
                                <a:rPr lang="en-US" sz="12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sub>
                            <m:sup>
                              <m:d>
                                <m:dPr>
                                  <m:ctrlPr>
                                    <a:rPr lang="en-US" sz="12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2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</m:d>
                            </m:sup>
                          </m:sSubSup>
                          <m:r>
                            <a:rPr lang="en-US" sz="1200" b="1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𝑲</m:t>
                          </m:r>
                          <m:r>
                            <a:rPr lang="en-US" sz="12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12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b="1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200" b="1" i="1" smtClean="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𝒋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,</m:t>
                          </m:r>
                          <m:sSub>
                            <m:sSubPr>
                              <m:ctrlPr>
                                <a:rPr lang="en-US" sz="1200" b="1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200" b="1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1200" b="1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𝒊</m:t>
                              </m:r>
                            </m:sub>
                          </m:sSub>
                          <m:r>
                            <a:rPr lang="en-US" sz="1200" b="0" i="1" smtClean="0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200" dirty="0"/>
              </a:p>
              <a:p>
                <a:pPr lvl="1"/>
                <a:r>
                  <a:rPr lang="en-US" sz="1200" dirty="0"/>
                  <a:t>No bias term was used during the update procedure</a:t>
                </a:r>
              </a:p>
              <a:p>
                <a:pPr lvl="1"/>
                <a:r>
                  <a:rPr lang="en-US" sz="1200" dirty="0"/>
                  <a:t>The learning rate used was in function of the iterations and </a:t>
                </a:r>
                <a14:m>
                  <m:oMath xmlns:m="http://schemas.openxmlformats.org/officeDocument/2006/math">
                    <m:r>
                      <a:rPr lang="en-US" sz="1200" i="1" spc="-5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𝜆</m:t>
                    </m:r>
                  </m:oMath>
                </a14:m>
                <a:endParaRPr lang="en-US" sz="1200" dirty="0"/>
              </a:p>
              <a:p>
                <a:r>
                  <a:rPr lang="en-US" sz="1600" b="1" dirty="0"/>
                  <a:t>Final </a:t>
                </a:r>
                <a:r>
                  <a:rPr lang="el-GR" sz="1600" b="1" dirty="0"/>
                  <a:t>α</a:t>
                </a:r>
                <a:r>
                  <a:rPr lang="en-US" sz="1600" b="1" dirty="0"/>
                  <a:t> Vector Calculation:</a:t>
                </a:r>
                <a:endParaRPr lang="en-US" sz="1600" dirty="0"/>
              </a:p>
              <a:p>
                <a:pPr lvl="1"/>
                <a:r>
                  <a:rPr lang="en-US" sz="1200" dirty="0"/>
                  <a:t>If </a:t>
                </a:r>
                <a14:m>
                  <m:oMath xmlns:m="http://schemas.openxmlformats.org/officeDocument/2006/math"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𝑘𝑡</m:t>
                    </m:r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 ≠1</m:t>
                    </m:r>
                  </m:oMath>
                </a14:m>
                <a:r>
                  <a:rPr lang="en-US" sz="1200" dirty="0"/>
                  <a:t>, i.e. we do not want to take the last </a:t>
                </a:r>
                <a14:m>
                  <m:oMath xmlns:m="http://schemas.openxmlformats.org/officeDocument/2006/math">
                    <m:r>
                      <a:rPr lang="en-US" sz="1200" b="1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𝜶</m:t>
                    </m:r>
                  </m:oMath>
                </a14:m>
                <a:r>
                  <a:rPr lang="en-US" sz="1200" dirty="0"/>
                  <a:t> as our final variable,</a:t>
                </a:r>
              </a:p>
              <a:p>
                <a:pPr marL="457200" lvl="1" indent="0">
                  <a:buNone/>
                </a:pPr>
                <a:r>
                  <a:rPr lang="en-US" sz="1200" dirty="0"/>
                  <a:t>it is calculates as,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2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  <m:sup>
                        <m:r>
                          <a:rPr lang="en-US" sz="1200" b="1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sz="1200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∗(1−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𝑘𝑡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den>
                    </m:f>
                    <m:nary>
                      <m:naryPr>
                        <m:chr m:val="∑"/>
                        <m:limLoc m:val="subSup"/>
                        <m:ctrlPr>
                          <a:rPr lang="en-US" sz="1200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m:rPr>
                            <m:brk m:alnAt="25"/>
                          </m:rPr>
                          <a:rPr lang="en-US" sz="1200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200" b="0" i="1" smtClean="0">
                            <a:latin typeface="Cambria Math" panose="02040503050406030204" pitchFamily="18" charset="0"/>
                          </a:rPr>
                          <m:t>𝑒</m:t>
                        </m:r>
                      </m:sup>
                      <m:e>
                        <m:sSub>
                          <m:sSubPr>
                            <m:ctrlPr>
                              <a:rPr lang="en-US" sz="12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200" b="1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𝜶</m:t>
                            </m:r>
                          </m:e>
                          <m:sub>
                            <m:r>
                              <a:rPr lang="en-US" sz="1200" b="1" i="1" smtClean="0">
                                <a:latin typeface="Cambria Math" panose="02040503050406030204" pitchFamily="18" charset="0"/>
                              </a:rPr>
                              <m:t>𝒊</m:t>
                            </m:r>
                          </m:sub>
                        </m:sSub>
                      </m:e>
                    </m:nary>
                  </m:oMath>
                </a14:m>
                <a:r>
                  <a:rPr lang="en-US" sz="1200" dirty="0"/>
                  <a:t>, otherwise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2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1200" b="1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𝜶</m:t>
                        </m:r>
                      </m:e>
                      <m:sup>
                        <m:r>
                          <a:rPr lang="en-US" sz="1200" b="1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𝑻</m:t>
                        </m:r>
                      </m:sup>
                    </m:sSup>
                  </m:oMath>
                </a14:m>
                <a:r>
                  <a:rPr lang="en-US" sz="1200" dirty="0"/>
                  <a:t> is returned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Notes Placeholder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US" sz="1600" b="1" dirty="0" smtClean="0"/>
                  <a:t>Initialization:</a:t>
                </a:r>
              </a:p>
              <a:p>
                <a:pPr lvl="1"/>
                <a:r>
                  <a:rPr lang="en-US" sz="1200" dirty="0"/>
                  <a:t>Select a feasible starting point: </a:t>
                </a:r>
                <a:r>
                  <a:rPr lang="en-US" sz="1200" b="1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𝜶^(</a:t>
                </a:r>
                <a:r>
                  <a:rPr 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(1))=0</a:t>
                </a:r>
                <a:r>
                  <a:rPr lang="en-US" sz="1200" dirty="0"/>
                  <a:t> and </a:t>
                </a:r>
                <a:r>
                  <a:rPr lang="en-US" sz="1200" b="1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𝜷^(</a:t>
                </a:r>
                <a:r>
                  <a:rPr 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(1))=0</a:t>
                </a:r>
                <a:endParaRPr lang="en-US" sz="1200" dirty="0"/>
              </a:p>
              <a:p>
                <a:pPr lvl="1"/>
                <a:r>
                  <a:rPr lang="en-US" sz="1200" dirty="0"/>
                  <a:t>Number of iterations </a:t>
                </a:r>
                <a:r>
                  <a:rPr lang="en-US" sz="1200" i="1" dirty="0"/>
                  <a:t>T </a:t>
                </a:r>
                <a:r>
                  <a:rPr lang="en-US" sz="1200" dirty="0"/>
                  <a:t>is set to the number of epochs, </a:t>
                </a:r>
                <a:r>
                  <a:rPr lang="en-US" sz="1200" i="1" dirty="0"/>
                  <a:t>e</a:t>
                </a:r>
                <a:r>
                  <a:rPr lang="en-US" sz="1200" dirty="0"/>
                  <a:t>, times </a:t>
                </a:r>
              </a:p>
              <a:p>
                <a:pPr marL="457200" lvl="1" indent="0">
                  <a:buNone/>
                </a:pPr>
                <a:r>
                  <a:rPr lang="en-US" sz="1200" dirty="0"/>
                  <a:t>the number of samples, </a:t>
                </a:r>
                <a:r>
                  <a:rPr lang="en-US" sz="1200" i="1" dirty="0"/>
                  <a:t>m</a:t>
                </a:r>
                <a:r>
                  <a:rPr lang="en-US" sz="1200" dirty="0"/>
                  <a:t>, in the dataset</a:t>
                </a:r>
              </a:p>
              <a:p>
                <a:pPr lvl="1"/>
                <a:r>
                  <a:rPr lang="en-US" sz="1200" dirty="0"/>
                  <a:t>Cyclical learning: set index </a:t>
                </a:r>
                <a:r>
                  <a:rPr lang="en-US" sz="1200" b="0" i="0" smtClean="0">
                    <a:latin typeface="Cambria Math" panose="02040503050406030204" pitchFamily="18" charset="0"/>
                  </a:rPr>
                  <a:t>𝑖=𝑡</a:t>
                </a:r>
                <a:r>
                  <a:rPr lang="en-US" sz="1200" dirty="0"/>
                  <a:t> at each iteration</a:t>
                </a:r>
              </a:p>
              <a:p>
                <a:pPr lvl="1"/>
                <a:r>
                  <a:rPr lang="en-US" sz="1200" dirty="0"/>
                  <a:t>If </a:t>
                </a:r>
                <a:r>
                  <a:rPr lang="en-US" sz="1200" b="0" i="0" smtClean="0">
                    <a:latin typeface="Cambria Math" panose="02040503050406030204" pitchFamily="18" charset="0"/>
                  </a:rPr>
                  <a:t>𝑇&gt;𝑚</a:t>
                </a:r>
                <a:r>
                  <a:rPr lang="en-US" sz="1200" dirty="0"/>
                  <a:t>, i.e. if </a:t>
                </a:r>
                <a:r>
                  <a:rPr lang="en-US" sz="1200" b="0" i="0" smtClean="0">
                    <a:latin typeface="Cambria Math" panose="02040503050406030204" pitchFamily="18" charset="0"/>
                  </a:rPr>
                  <a:t>𝑒&gt;1</a:t>
                </a:r>
                <a:r>
                  <a:rPr lang="en-US" sz="1200" dirty="0"/>
                  <a:t>, the index is reset to 1</a:t>
                </a:r>
              </a:p>
              <a:p>
                <a:r>
                  <a:rPr lang="en-US" sz="1600" b="1" dirty="0"/>
                  <a:t>Identifying Violators &amp; Update Procedure:</a:t>
                </a:r>
                <a:endParaRPr lang="en-US" sz="1600" dirty="0"/>
              </a:p>
              <a:p>
                <a:pPr lvl="1"/>
                <a:r>
                  <a:rPr lang="en-US" sz="1200" dirty="0"/>
                  <a:t>A Gaussian RBF kernel is used to identify violators such that,</a:t>
                </a:r>
              </a:p>
              <a:p>
                <a:pPr marL="457200" lvl="1" indent="0">
                  <a:buNone/>
                </a:pPr>
                <a:r>
                  <a:rPr lang="en-US" sz="1200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𝑦_𝑖 </a:t>
                </a:r>
                <a:r>
                  <a:rPr lang="en-US" sz="1200" i="0">
                    <a:latin typeface="Cambria Math" panose="02040503050406030204" pitchFamily="18" charset="0"/>
                  </a:rPr>
                  <a:t>〈</a:t>
                </a:r>
                <a:r>
                  <a:rPr lang="en-US" sz="1200" b="1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𝒘</a:t>
                </a:r>
                <a:r>
                  <a:rPr lang="en-US" sz="1200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 𝜓(</a:t>
                </a:r>
                <a:r>
                  <a:rPr lang="en-US" sz="1200" b="1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𝒙_𝒊 )〉</a:t>
                </a:r>
                <a:r>
                  <a:rPr lang="en-US" sz="1200" b="1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=</a:t>
                </a:r>
                <a:r>
                  <a:rPr lang="en-US" sz="1200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𝑦_𝑖</a:t>
                </a:r>
                <a:r>
                  <a:rPr lang="en-US" sz="120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(∑2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_(𝑗=1)^𝑚</a:t>
                </a:r>
                <a:r>
                  <a:rPr lang="en-US" sz="1200" b="1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▒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〖</a:t>
                </a:r>
                <a:r>
                  <a:rPr lang="en-US" sz="1200" b="1" i="0" smtClean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𝜶_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𝑗^((𝑡)) ⟨</a:t>
                </a:r>
                <a:r>
                  <a:rPr lang="en-US" sz="1200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𝜓(</a:t>
                </a:r>
                <a:r>
                  <a:rPr lang="en-US" sz="1200" b="1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𝒙_</a:t>
                </a:r>
                <a:r>
                  <a:rPr lang="en-US" sz="1200" b="1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𝒋 )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</a:t>
                </a:r>
                <a:r>
                  <a:rPr lang="en-US" sz="1200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𝜓(</a:t>
                </a:r>
                <a:r>
                  <a:rPr lang="en-US" sz="1200" b="1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𝒙_𝒊 )⟩ 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〗</a:t>
                </a:r>
                <a:r>
                  <a:rPr lang="en-US" sz="1200" b="1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)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= </a:t>
                </a:r>
                <a:r>
                  <a:rPr lang="en-US" sz="1200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∑2_(𝑗=1)^𝑚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▒</a:t>
                </a:r>
                <a:r>
                  <a:rPr lang="en-US" sz="1200" b="0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〖</a:t>
                </a:r>
                <a:r>
                  <a:rPr lang="en-US" sz="1200" b="1" i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𝜶_</a:t>
                </a:r>
                <a:r>
                  <a:rPr lang="en-US" sz="1200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𝑗^((𝑡) )</a:t>
                </a:r>
                <a:r>
                  <a:rPr lang="en-US" sz="1200" b="1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 𝑲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(</a:t>
                </a:r>
                <a:r>
                  <a:rPr lang="en-US" sz="1200" b="1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𝒙_</a:t>
                </a:r>
                <a:r>
                  <a:rPr lang="en-US" sz="1200" b="1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𝒋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,</a:t>
                </a:r>
                <a:r>
                  <a:rPr lang="en-US" sz="1200" b="1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𝒙_𝒊</a:t>
                </a:r>
                <a:r>
                  <a:rPr lang="en-US" sz="1200" b="0" i="0" smtClean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)</a:t>
                </a:r>
                <a:r>
                  <a:rPr lang="en-US" sz="1200" b="0" i="0">
                    <a:latin typeface="Cambria Math" panose="02040503050406030204" pitchFamily="18" charset="0"/>
                    <a:ea typeface="SimSun" panose="02010600030101010101" pitchFamily="2" charset="-122"/>
                    <a:cs typeface="Times New Roman" panose="02020603050405020304" pitchFamily="18" charset="0"/>
                  </a:rPr>
                  <a:t>〗</a:t>
                </a:r>
                <a:endParaRPr lang="en-US" sz="1200" dirty="0"/>
              </a:p>
              <a:p>
                <a:pPr lvl="1"/>
                <a:r>
                  <a:rPr lang="en-US" sz="1200" dirty="0"/>
                  <a:t>No bias term was used during the update procedure</a:t>
                </a:r>
              </a:p>
              <a:p>
                <a:pPr lvl="1"/>
                <a:r>
                  <a:rPr lang="en-US" sz="1200" dirty="0"/>
                  <a:t>The learning rate used was in function of the iterations and </a:t>
                </a:r>
                <a:r>
                  <a:rPr lang="en-US" sz="1200" i="0" spc="-5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𝜆</a:t>
                </a:r>
                <a:endParaRPr lang="en-US" sz="1200" dirty="0"/>
              </a:p>
              <a:p>
                <a:r>
                  <a:rPr lang="en-US" sz="1600" b="1" dirty="0"/>
                  <a:t>Final </a:t>
                </a:r>
                <a:r>
                  <a:rPr lang="el-GR" sz="1600" b="1" dirty="0"/>
                  <a:t>α</a:t>
                </a:r>
                <a:r>
                  <a:rPr lang="en-US" sz="1600" b="1" dirty="0"/>
                  <a:t> Vector Calculation:</a:t>
                </a:r>
                <a:endParaRPr lang="en-US" sz="1600" dirty="0"/>
              </a:p>
              <a:p>
                <a:pPr lvl="1"/>
                <a:r>
                  <a:rPr lang="en-US" sz="1200" dirty="0"/>
                  <a:t>If </a:t>
                </a:r>
                <a:r>
                  <a:rPr lang="en-US" sz="1200" b="0" i="0" smtClean="0">
                    <a:latin typeface="Cambria Math" panose="02040503050406030204" pitchFamily="18" charset="0"/>
                  </a:rPr>
                  <a:t>𝑘𝑡 ≠1</a:t>
                </a:r>
                <a:r>
                  <a:rPr lang="en-US" sz="1200" dirty="0"/>
                  <a:t>, i.e. we do not want to take the last </a:t>
                </a:r>
                <a:r>
                  <a:rPr lang="en-US" sz="1200" b="1" i="0"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𝜶</a:t>
                </a:r>
                <a:r>
                  <a:rPr lang="en-US" sz="1200" dirty="0"/>
                  <a:t> as our final variable,</a:t>
                </a:r>
              </a:p>
              <a:p>
                <a:pPr marL="457200" lvl="1" indent="0">
                  <a:buNone/>
                </a:pPr>
                <a:r>
                  <a:rPr lang="en-US" sz="1200" dirty="0"/>
                  <a:t>it is calculates as, </a:t>
                </a:r>
                <a:r>
                  <a:rPr lang="en-US" sz="1200" b="1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𝜶^</a:t>
                </a:r>
                <a:r>
                  <a:rPr lang="en-US" sz="1200" b="1" i="0" smtClean="0">
                    <a:latin typeface="Cambria Math" panose="02040503050406030204" pitchFamily="18" charset="0"/>
                  </a:rPr>
                  <a:t>∗</a:t>
                </a:r>
                <a:r>
                  <a:rPr lang="en-US" sz="1200" b="0" i="0" smtClean="0">
                    <a:latin typeface="Cambria Math" panose="02040503050406030204" pitchFamily="18" charset="0"/>
                  </a:rPr>
                  <a:t>=  1/(𝑇∗(1−𝑘𝑡)) ∑2_(𝑖=1)^𝑒▒</a:t>
                </a:r>
                <a:r>
                  <a:rPr lang="en-US" sz="1200" b="1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𝜶</a:t>
                </a:r>
                <a:r>
                  <a:rPr lang="en-US" sz="1200" b="0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_</a:t>
                </a:r>
                <a:r>
                  <a:rPr lang="en-US" sz="1200" b="1" i="0" smtClean="0">
                    <a:latin typeface="Cambria Math" panose="02040503050406030204" pitchFamily="18" charset="0"/>
                  </a:rPr>
                  <a:t>𝒊</a:t>
                </a:r>
                <a:r>
                  <a:rPr lang="en-US" sz="1200" b="0" i="0" smtClean="0">
                    <a:latin typeface="Cambria Math" panose="02040503050406030204" pitchFamily="18" charset="0"/>
                  </a:rPr>
                  <a:t> </a:t>
                </a:r>
                <a:r>
                  <a:rPr lang="en-US" sz="1200" dirty="0"/>
                  <a:t>, otherwise </a:t>
                </a:r>
                <a:r>
                  <a:rPr lang="en-US" sz="1200" b="1" i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𝜶^</a:t>
                </a:r>
                <a:r>
                  <a:rPr lang="en-US" sz="1200" b="1" i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𝑻</a:t>
                </a:r>
                <a:r>
                  <a:rPr lang="en-US" sz="1200" dirty="0"/>
                  <a:t> is returned</a:t>
                </a:r>
              </a:p>
              <a:p>
                <a:endParaRPr lang="en-US" dirty="0"/>
              </a:p>
            </p:txBody>
          </p:sp>
        </mc:Fallback>
      </mc:AlternateContent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C3ED62-85DA-1046-BB38-6EA3E64FBE8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3890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4520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257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5961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18249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7054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6125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541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44543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511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385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70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1D4A7-B2F7-4646-BC31-9FA67C8AB931}" type="datetimeFigureOut">
              <a:rPr lang="en-US" smtClean="0"/>
              <a:t>4/1/2016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5E929-B2F0-634B-BD9D-B1A2EB7606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0122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51499" y="4720162"/>
            <a:ext cx="2836416" cy="899361"/>
          </a:xfrm>
        </p:spPr>
        <p:txBody>
          <a:bodyPr>
            <a:normAutofit fontScale="85000" lnSpcReduction="10000"/>
          </a:bodyPr>
          <a:lstStyle/>
          <a:p>
            <a:r>
              <a:rPr lang="en-US" sz="2000" dirty="0"/>
              <a:t>Gabriella Melki</a:t>
            </a:r>
          </a:p>
          <a:p>
            <a:r>
              <a:rPr lang="en-US" sz="2000" dirty="0"/>
              <a:t>Ph.D. Student,</a:t>
            </a:r>
          </a:p>
          <a:p>
            <a:r>
              <a:rPr lang="en-US" sz="2000" dirty="0"/>
              <a:t>melkiga@vcu.edu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297749" y="4720161"/>
            <a:ext cx="2836416" cy="8993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Vojislav </a:t>
            </a:r>
            <a:r>
              <a:rPr lang="en-US" sz="2000" dirty="0" err="1"/>
              <a:t>Kecman</a:t>
            </a:r>
            <a:endParaRPr lang="en-US" sz="2000" dirty="0"/>
          </a:p>
          <a:p>
            <a:r>
              <a:rPr lang="en-US" sz="2000" dirty="0"/>
              <a:t>Professor,</a:t>
            </a:r>
          </a:p>
          <a:p>
            <a:r>
              <a:rPr lang="en-US" sz="2000" dirty="0"/>
              <a:t>vkecman@vcu.edu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1451499" y="566893"/>
            <a:ext cx="6682666" cy="11464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/>
              <a:t>Speeding Up Online Training of L1 Support Vector Machines</a:t>
            </a:r>
          </a:p>
        </p:txBody>
      </p:sp>
    </p:spTree>
    <p:extLst>
      <p:ext uri="{BB962C8B-B14F-4D97-AF65-F5344CB8AC3E}">
        <p14:creationId xmlns:p14="http://schemas.microsoft.com/office/powerpoint/2010/main" val="34285327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/>
          <a:lstStyle/>
          <a:p>
            <a:r>
              <a:rPr lang="en-US" dirty="0"/>
              <a:t>Experimental Environment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62975"/>
                <a:ext cx="4753992" cy="4643022"/>
              </a:xfrm>
            </p:spPr>
            <p:txBody>
              <a:bodyPr numCol="1">
                <a:normAutofit fontScale="55000" lnSpcReduction="20000"/>
              </a:bodyPr>
              <a:lstStyle/>
              <a:p>
                <a:r>
                  <a:rPr lang="en-US" sz="2800" dirty="0"/>
                  <a:t>C++ implementation within GSVM framework</a:t>
                </a:r>
              </a:p>
              <a:p>
                <a:r>
                  <a:rPr lang="en-US" sz="2800" dirty="0"/>
                  <a:t>Nested (double) cross-validation</a:t>
                </a:r>
              </a:p>
              <a:p>
                <a:pPr lvl="1"/>
                <a:r>
                  <a:rPr lang="en-US" sz="2400" dirty="0"/>
                  <a:t>5 inner loops</a:t>
                </a:r>
              </a:p>
              <a:p>
                <a:pPr lvl="1"/>
                <a:r>
                  <a:rPr lang="en-US" sz="2400" dirty="0"/>
                  <a:t>5 outer loops</a:t>
                </a:r>
              </a:p>
              <a:p>
                <a:r>
                  <a:rPr lang="en-US" sz="2800" dirty="0"/>
                  <a:t>Feature scaling to values between [0,1]</a:t>
                </a:r>
              </a:p>
              <a:p>
                <a:r>
                  <a:rPr lang="en-US" sz="2800" dirty="0"/>
                  <a:t>Data shuffling instead of random sampling</a:t>
                </a:r>
              </a:p>
              <a:p>
                <a:r>
                  <a:rPr lang="en-US" sz="2800" dirty="0"/>
                  <a:t>SVM hyper-parameters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𝐶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=−2,−1,…,5</m:t>
                      </m:r>
                    </m:oMath>
                  </m:oMathPara>
                </a14:m>
                <a:endParaRPr lang="en-US" sz="2800" b="0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𝛾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∈</m:t>
                      </m:r>
                      <m:d>
                        <m:dPr>
                          <m:begChr m:val="{"/>
                          <m:endChr m:val="}"/>
                          <m:ctrlPr>
                            <a:rPr lang="en-US" sz="28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4</m:t>
                              </m:r>
                            </m:e>
                            <m:sup>
                              <m:r>
                                <a:rPr lang="en-US" sz="2800" b="0" i="1" smtClean="0">
                                  <a:latin typeface="Cambria Math" panose="02040503050406030204" pitchFamily="18" charset="0"/>
                                </a:rPr>
                                <m:t>𝑛</m:t>
                              </m:r>
                            </m:sup>
                          </m:sSup>
                        </m:e>
                      </m:d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, 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sz="2800" b="0" i="1" smtClean="0">
                          <a:latin typeface="Cambria Math" panose="02040503050406030204" pitchFamily="18" charset="0"/>
                        </a:rPr>
                        <m:t>=−5,−4,…,2</m:t>
                      </m:r>
                    </m:oMath>
                  </m:oMathPara>
                </a14:m>
                <a:endParaRPr lang="en-US" sz="2800" b="0" dirty="0"/>
              </a:p>
              <a:p>
                <a:r>
                  <a:rPr lang="en-US" sz="2800" b="0" dirty="0"/>
                  <a:t>Pairwise training for </a:t>
                </a:r>
                <a:r>
                  <a:rPr lang="en-US" sz="2800" b="0" i="1" dirty="0"/>
                  <a:t>c </a:t>
                </a:r>
                <a:r>
                  <a:rPr lang="en-US" sz="2800" b="0" dirty="0"/>
                  <a:t>classes</a:t>
                </a: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type m:val="lin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−1)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b="0" dirty="0"/>
                  <a:t> binary classifiers ar</a:t>
                </a:r>
                <a:r>
                  <a:rPr lang="en-US" sz="2400" dirty="0"/>
                  <a:t>e trained</a:t>
                </a:r>
              </a:p>
              <a:p>
                <a:pPr lvl="1"/>
                <a:r>
                  <a:rPr lang="en-US" sz="2400" b="0" dirty="0"/>
                  <a:t>Voting scheme</a:t>
                </a:r>
              </a:p>
              <a:p>
                <a:r>
                  <a:rPr lang="en-US" sz="2800" dirty="0"/>
                  <a:t>Number of epochs</a:t>
                </a:r>
              </a:p>
              <a:p>
                <a:pPr lvl="1"/>
                <a:r>
                  <a:rPr lang="en-US" sz="2400" b="0" dirty="0"/>
                  <a:t>Small datasets: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∈</m:t>
                    </m:r>
                    <m:d>
                      <m:dPr>
                        <m:begChr m:val="{"/>
                        <m:endChr m:val="}"/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2, 5</m:t>
                        </m:r>
                      </m:e>
                    </m:d>
                  </m:oMath>
                </a14:m>
                <a:endParaRPr lang="en-US" sz="2400" b="0" dirty="0"/>
              </a:p>
              <a:p>
                <a:pPr lvl="1"/>
                <a:r>
                  <a:rPr lang="en-US" sz="2400" b="0" dirty="0"/>
                  <a:t>Medium datasets: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∈{1, 2}</m:t>
                    </m:r>
                  </m:oMath>
                </a14:m>
                <a:endParaRPr lang="en-US" sz="2400" b="0" dirty="0"/>
              </a:p>
              <a:p>
                <a:r>
                  <a:rPr lang="en-US" sz="2800" dirty="0"/>
                  <a:t>Percent of alpha changes </a:t>
                </a:r>
              </a:p>
              <a:p>
                <a:pPr lvl="1"/>
                <a:r>
                  <a:rPr lang="en-US" sz="2400" dirty="0"/>
                  <a:t>Average alpha over the last 50% and 25% iterations</a:t>
                </a:r>
              </a:p>
              <a:p>
                <a:pPr lvl="1"/>
                <a:r>
                  <a:rPr lang="en-US" sz="2400" dirty="0"/>
                  <a:t>Last iteration value of the alpha vector</a:t>
                </a:r>
                <a:endParaRPr lang="en-US" sz="2000" b="0" dirty="0"/>
              </a:p>
              <a:p>
                <a:r>
                  <a:rPr lang="en-US" sz="2800" dirty="0"/>
                  <a:t>Algorithm Comparisons</a:t>
                </a:r>
              </a:p>
              <a:p>
                <a:pPr lvl="1"/>
                <a:r>
                  <a:rPr lang="en-US" sz="2400" dirty="0"/>
                  <a:t>NN-ISDA</a:t>
                </a:r>
              </a:p>
              <a:p>
                <a:pPr lvl="1"/>
                <a:r>
                  <a:rPr lang="en-US" sz="2400" dirty="0"/>
                  <a:t>MN-SVM</a:t>
                </a:r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62975"/>
                <a:ext cx="4753992" cy="4643022"/>
              </a:xfrm>
              <a:blipFill>
                <a:blip r:embed="rId3"/>
                <a:stretch>
                  <a:fillRect l="-385" t="-105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6086298"/>
              </p:ext>
            </p:extLst>
          </p:nvPr>
        </p:nvGraphicFramePr>
        <p:xfrm>
          <a:off x="5413661" y="1511425"/>
          <a:ext cx="3273139" cy="3835150"/>
        </p:xfrm>
        <a:graphic>
          <a:graphicData uri="http://schemas.openxmlformats.org/drawingml/2006/table">
            <a:tbl>
              <a:tblPr/>
              <a:tblGrid>
                <a:gridCol w="1122753">
                  <a:extLst>
                    <a:ext uri="{9D8B030D-6E8A-4147-A177-3AD203B41FA5}">
                      <a16:colId xmlns:a16="http://schemas.microsoft.com/office/drawing/2014/main" val="1685020506"/>
                    </a:ext>
                  </a:extLst>
                </a:gridCol>
                <a:gridCol w="796064">
                  <a:extLst>
                    <a:ext uri="{9D8B030D-6E8A-4147-A177-3AD203B41FA5}">
                      <a16:colId xmlns:a16="http://schemas.microsoft.com/office/drawing/2014/main" val="823205321"/>
                    </a:ext>
                  </a:extLst>
                </a:gridCol>
                <a:gridCol w="701721">
                  <a:extLst>
                    <a:ext uri="{9D8B030D-6E8A-4147-A177-3AD203B41FA5}">
                      <a16:colId xmlns:a16="http://schemas.microsoft.com/office/drawing/2014/main" val="3135102300"/>
                    </a:ext>
                  </a:extLst>
                </a:gridCol>
                <a:gridCol w="652601">
                  <a:extLst>
                    <a:ext uri="{9D8B030D-6E8A-4147-A177-3AD203B41FA5}">
                      <a16:colId xmlns:a16="http://schemas.microsoft.com/office/drawing/2014/main" val="1622295914"/>
                    </a:ext>
                  </a:extLst>
                </a:gridCol>
              </a:tblGrid>
              <a:tr h="185572">
                <a:tc gridSpan="4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DATASET</a:t>
                      </a:r>
                      <a:r>
                        <a:rPr lang="en-US" sz="1050" b="0" i="0" baseline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 INFORMATION</a:t>
                      </a: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75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75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75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966489"/>
                  </a:ext>
                </a:extLst>
              </a:tr>
              <a:tr h="185572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Dataset</a:t>
                      </a:r>
                      <a:endParaRPr lang="en-US" sz="90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# Instances</a:t>
                      </a:r>
                      <a:endParaRPr lang="en-US" sz="90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# Features</a:t>
                      </a:r>
                      <a:endParaRPr lang="en-US" sz="90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# Classes</a:t>
                      </a:r>
                      <a:endParaRPr lang="en-US" sz="90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5517136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1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Small Datasets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1618162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Iris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150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1762194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Glass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214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3231317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Wine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178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5471515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Teach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151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7751709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Sonar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208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8164368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Dermatology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366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68434876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Heart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270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18250194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Prokaryotic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997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6896673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Eukaryotic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2427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21314115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Medium Datasets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70072511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Optdigits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5620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5931784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Usps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9298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256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0367552"/>
                  </a:ext>
                </a:extLst>
              </a:tr>
              <a:tr h="24742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Reuters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11069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8315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27656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38042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  <a:br>
              <a:rPr lang="en-US" dirty="0"/>
            </a:br>
            <a:r>
              <a:rPr lang="en-US" sz="2700" dirty="0"/>
              <a:t>Comparison Between NL-SGD, MN-SVM and NN-ISDA</a:t>
            </a:r>
            <a:endParaRPr lang="en-US" dirty="0"/>
          </a:p>
        </p:txBody>
      </p:sp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0335785"/>
              </p:ext>
            </p:extLst>
          </p:nvPr>
        </p:nvGraphicFramePr>
        <p:xfrm>
          <a:off x="890793" y="1333303"/>
          <a:ext cx="3233083" cy="4191393"/>
        </p:xfrm>
        <a:graphic>
          <a:graphicData uri="http://schemas.openxmlformats.org/drawingml/2006/table">
            <a:tbl>
              <a:tblPr/>
              <a:tblGrid>
                <a:gridCol w="1109014">
                  <a:extLst>
                    <a:ext uri="{9D8B030D-6E8A-4147-A177-3AD203B41FA5}">
                      <a16:colId xmlns:a16="http://schemas.microsoft.com/office/drawing/2014/main" val="682983944"/>
                    </a:ext>
                  </a:extLst>
                </a:gridCol>
                <a:gridCol w="786322">
                  <a:extLst>
                    <a:ext uri="{9D8B030D-6E8A-4147-A177-3AD203B41FA5}">
                      <a16:colId xmlns:a16="http://schemas.microsoft.com/office/drawing/2014/main" val="2160876655"/>
                    </a:ext>
                  </a:extLst>
                </a:gridCol>
                <a:gridCol w="693133">
                  <a:extLst>
                    <a:ext uri="{9D8B030D-6E8A-4147-A177-3AD203B41FA5}">
                      <a16:colId xmlns:a16="http://schemas.microsoft.com/office/drawing/2014/main" val="1434240349"/>
                    </a:ext>
                  </a:extLst>
                </a:gridCol>
                <a:gridCol w="644614">
                  <a:extLst>
                    <a:ext uri="{9D8B030D-6E8A-4147-A177-3AD203B41FA5}">
                      <a16:colId xmlns:a16="http://schemas.microsoft.com/office/drawing/2014/main" val="2287978878"/>
                    </a:ext>
                  </a:extLst>
                </a:gridCol>
              </a:tblGrid>
              <a:tr h="172025">
                <a:tc gridSpan="4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ACCURACIES</a:t>
                      </a:r>
                      <a:r>
                        <a:rPr lang="en-US" sz="1050" b="0" i="0" baseline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 ACHIEVED</a:t>
                      </a:r>
                      <a:endParaRPr lang="en-US" sz="1050" b="0" i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75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75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75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2224015"/>
                  </a:ext>
                </a:extLst>
              </a:tr>
              <a:tr h="29489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Dataset</a:t>
                      </a:r>
                      <a:endParaRPr lang="en-US" sz="90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MN-SVM</a:t>
                      </a:r>
                      <a:endParaRPr lang="en-US" sz="90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NN-ISDA</a:t>
                      </a:r>
                      <a:endParaRPr lang="en-US" sz="90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NL-SGD</a:t>
                      </a:r>
                      <a:endParaRPr lang="en-US" sz="90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483236225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Small Datasets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191842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Iris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96.67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94.00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96.00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49390751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Glass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69.29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67.82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69.17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5365609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Wine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96.60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96.60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97.17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48629589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Teach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52.95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52.31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56.95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3695959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Sonar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87.57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89.48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89.49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6338079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Dermatology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98.36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98.36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97.38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6909159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Heart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83.33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83.33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84.81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3456039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Prokaryotic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88.97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88.65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87.86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6078496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Eukaryotic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81.21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79.56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71.36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6015197"/>
                  </a:ext>
                </a:extLst>
              </a:tr>
              <a:tr h="29489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i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Average Accuracy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83.88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83.34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83.35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95241861"/>
                  </a:ext>
                </a:extLst>
              </a:tr>
              <a:tr h="29489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Medium Datasets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2351559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Optdigits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99.31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99.29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98.88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04034971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Usps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98.21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98.05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96.93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4864452"/>
                  </a:ext>
                </a:extLst>
              </a:tr>
              <a:tr h="21844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Reuters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98.05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98.08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97.28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6938216"/>
                  </a:ext>
                </a:extLst>
              </a:tr>
              <a:tr h="29489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i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Average Accuracy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98.52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98.47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97.69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35118625"/>
                  </a:ext>
                </a:extLst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2684908"/>
              </p:ext>
            </p:extLst>
          </p:nvPr>
        </p:nvGraphicFramePr>
        <p:xfrm>
          <a:off x="5101932" y="1333876"/>
          <a:ext cx="3064011" cy="4190820"/>
        </p:xfrm>
        <a:graphic>
          <a:graphicData uri="http://schemas.openxmlformats.org/drawingml/2006/table">
            <a:tbl>
              <a:tblPr/>
              <a:tblGrid>
                <a:gridCol w="1051019">
                  <a:extLst>
                    <a:ext uri="{9D8B030D-6E8A-4147-A177-3AD203B41FA5}">
                      <a16:colId xmlns:a16="http://schemas.microsoft.com/office/drawing/2014/main" val="473188349"/>
                    </a:ext>
                  </a:extLst>
                </a:gridCol>
                <a:gridCol w="745201">
                  <a:extLst>
                    <a:ext uri="{9D8B030D-6E8A-4147-A177-3AD203B41FA5}">
                      <a16:colId xmlns:a16="http://schemas.microsoft.com/office/drawing/2014/main" val="756710302"/>
                    </a:ext>
                  </a:extLst>
                </a:gridCol>
                <a:gridCol w="656887">
                  <a:extLst>
                    <a:ext uri="{9D8B030D-6E8A-4147-A177-3AD203B41FA5}">
                      <a16:colId xmlns:a16="http://schemas.microsoft.com/office/drawing/2014/main" val="1476723180"/>
                    </a:ext>
                  </a:extLst>
                </a:gridCol>
                <a:gridCol w="610904">
                  <a:extLst>
                    <a:ext uri="{9D8B030D-6E8A-4147-A177-3AD203B41FA5}">
                      <a16:colId xmlns:a16="http://schemas.microsoft.com/office/drawing/2014/main" val="1848649378"/>
                    </a:ext>
                  </a:extLst>
                </a:gridCol>
              </a:tblGrid>
              <a:tr h="172002">
                <a:tc gridSpan="4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50" b="0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CPU TIME</a:t>
                      </a:r>
                      <a:r>
                        <a:rPr lang="en-US" sz="1050" b="0" i="0" baseline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 NEEDED FOR TRAINING</a:t>
                      </a:r>
                      <a:endParaRPr lang="en-US" sz="1050" b="0" i="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75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75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hMerge="1"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75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11667820"/>
                  </a:ext>
                </a:extLst>
              </a:tr>
              <a:tr h="29485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Dataset</a:t>
                      </a:r>
                      <a:endParaRPr lang="en-US" sz="90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GSVM</a:t>
                      </a:r>
                      <a:endParaRPr lang="en-US" sz="900" b="1" i="1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NN-ISDA</a:t>
                      </a:r>
                      <a:endParaRPr lang="en-US" sz="90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NL-SGD</a:t>
                      </a:r>
                      <a:endParaRPr lang="en-US" sz="900" b="1" i="1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33359672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Small Datasets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518937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Iris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3.57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0.27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0.18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3138668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Glass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11.94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1.01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59454520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Wine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4.84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0.43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0.47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66588809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Teach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8.85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0.44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0.30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02017447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Sonar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3.03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0.98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0.74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82602630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Dermatology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11.68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2.47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1.69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41197991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Heart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6.45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0.91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0.61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31239353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Prokaryotic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50.86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10.64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5.61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12131583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Eukaryotic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342.76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49.16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45.38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5773184"/>
                  </a:ext>
                </a:extLst>
              </a:tr>
              <a:tr h="29485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i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Average CPU time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49.33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7.37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6.16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59040657"/>
                  </a:ext>
                </a:extLst>
              </a:tr>
              <a:tr h="29485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i="1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Medium Datasets</a:t>
                      </a:r>
                      <a:endParaRPr lang="en-US" sz="10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 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19452168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Optdigits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787.85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528.04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340.70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27290008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Usps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7777.82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5245.55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4193.36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042753"/>
                  </a:ext>
                </a:extLst>
              </a:tr>
              <a:tr h="218414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Reuters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1657.04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1368.02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758.05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4478691"/>
                  </a:ext>
                </a:extLst>
              </a:tr>
              <a:tr h="294859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i="1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Average CPU time</a:t>
                      </a:r>
                      <a:endParaRPr lang="en-US" sz="10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3407.57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2380.54</a:t>
                      </a:r>
                      <a:endParaRPr lang="en-US" sz="1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1" dirty="0">
                          <a:effectLst/>
                          <a:latin typeface="Times New Roman" panose="02020603050405020304" pitchFamily="18" charset="0"/>
                          <a:ea typeface="SimSun" panose="02010600030101010101" pitchFamily="2" charset="-122"/>
                        </a:rPr>
                        <a:t>1764.04</a:t>
                      </a:r>
                      <a:endParaRPr lang="en-US" sz="11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9039717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056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  <a:br>
              <a:rPr lang="en-US" dirty="0"/>
            </a:br>
            <a:r>
              <a:rPr lang="en-US" sz="2400" dirty="0"/>
              <a:t>Accuracies Of The </a:t>
            </a:r>
            <a:r>
              <a:rPr lang="en-US" sz="2700" dirty="0"/>
              <a:t>Different Configurations of NL-SGD</a:t>
            </a:r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242874"/>
            <a:ext cx="3955002" cy="2910819"/>
          </a:xfrm>
          <a:prstGeom prst="rect">
            <a:avLst/>
          </a:prstGeom>
        </p:spPr>
      </p:pic>
      <p:pic>
        <p:nvPicPr>
          <p:cNvPr id="8" name="Picture 7" descr="Macintosh HD:Users:gabriellamelki:Google Drive:Research:Kecman:NLSGD:Plots:SGDAccuracy_MediumData.tiff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9402" y="1242873"/>
            <a:ext cx="3817398" cy="2910819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/>
          <p:cNvSpPr txBox="1"/>
          <p:nvPr/>
        </p:nvSpPr>
        <p:spPr>
          <a:xfrm>
            <a:off x="457200" y="4171017"/>
            <a:ext cx="406153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Small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For smaller sized datasets (Wine, Glass, Teach), the accuracy achieved with 5 epochs surpasses that with 2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For larger of the small datasets (Prokaryotic, Eukaryotic), the accuracy with 2 epochs is better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50% and 25% alpha updates are generally better than taking the last alpha update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731798" y="4162131"/>
            <a:ext cx="395500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Medium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There are minimal differences in the accuracies for using 1 or 2 epochs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/>
              <a:t>Taking the last 25% of alpha updates show to be slightly better on the medium datasets shown</a:t>
            </a:r>
          </a:p>
        </p:txBody>
      </p:sp>
    </p:spTree>
    <p:extLst>
      <p:ext uri="{BB962C8B-B14F-4D97-AF65-F5344CB8AC3E}">
        <p14:creationId xmlns:p14="http://schemas.microsoft.com/office/powerpoint/2010/main" val="8641703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  <a:br>
              <a:rPr lang="en-US" dirty="0"/>
            </a:br>
            <a:r>
              <a:rPr lang="en-US" sz="2400" dirty="0"/>
              <a:t>CPU Training Times Of The </a:t>
            </a:r>
            <a:r>
              <a:rPr lang="en-US" sz="2700" dirty="0"/>
              <a:t>Different Configurations of NL-SGD on Small Datasets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457200" y="4490182"/>
            <a:ext cx="82296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Small and Medium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Trade-off with balancing the number of epochs to achieve higher accuracy, while maintaining fast CPU training time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As the number of samples increases, it is preferable to use a lower epoch number</a:t>
            </a:r>
          </a:p>
        </p:txBody>
      </p:sp>
      <p:pic>
        <p:nvPicPr>
          <p:cNvPr id="10" name="Picture 9" descr="Macintosh HD:Users:gabriellamelki:Google Drive:Research:Kecman:NLSGD:Plots:SGDCPUTime_SmallData.tif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411118"/>
            <a:ext cx="3955002" cy="291081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Picture 10" descr="Macintosh HD:Users:gabriellamelki:Google Drive:Research:Kecman:NLSGD:Plots:SGDCPUTime_SmallData_ProEuk.tiff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1798" y="1411119"/>
            <a:ext cx="3955002" cy="291081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25060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Results</a:t>
            </a:r>
            <a:br>
              <a:rPr lang="en-US" dirty="0"/>
            </a:br>
            <a:r>
              <a:rPr lang="en-US" sz="2400" dirty="0"/>
              <a:t>CPU Training Times Of The </a:t>
            </a:r>
            <a:r>
              <a:rPr lang="en-US" sz="2700" dirty="0"/>
              <a:t>Different Configurations of NL-SGD on Medium Datasets</a:t>
            </a:r>
            <a:endParaRPr lang="en-US" dirty="0"/>
          </a:p>
        </p:txBody>
      </p:sp>
      <p:pic>
        <p:nvPicPr>
          <p:cNvPr id="7" name="Picture 6" descr="Macintosh HD:Users:gabriellamelki:Google Drive:Research:Kecman:NLSGD:Plots:SGDCPUTime_MediumData.tiff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517512"/>
            <a:ext cx="4127475" cy="3028134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Macintosh HD:Users:gabriellamelki:Google Drive:Research:Kecman:NLSGD:Plots:SGDAccuracy_MediumData.tiff"/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517512"/>
            <a:ext cx="4114800" cy="3028134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/>
          <p:cNvSpPr txBox="1"/>
          <p:nvPr/>
        </p:nvSpPr>
        <p:spPr>
          <a:xfrm>
            <a:off x="457200" y="4570360"/>
            <a:ext cx="822960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Accuracy and CPU Training Times on Medium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In order to show the balance between using a higher number of epochs, and how that affects the Accuracy and the CPU Training time, the results for both metrics are shown on the medium datasets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The performance is similar when using different alpha averaging percentages in the context of CPU Training Time, but in terms of Accuracy, 25% performs better</a:t>
            </a:r>
          </a:p>
        </p:txBody>
      </p:sp>
    </p:spTree>
    <p:extLst>
      <p:ext uri="{BB962C8B-B14F-4D97-AF65-F5344CB8AC3E}">
        <p14:creationId xmlns:p14="http://schemas.microsoft.com/office/powerpoint/2010/main" val="1626049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162975"/>
            <a:ext cx="8229600" cy="4643022"/>
          </a:xfrm>
        </p:spPr>
        <p:txBody>
          <a:bodyPr numCol="1">
            <a:normAutofit/>
          </a:bodyPr>
          <a:lstStyle/>
          <a:p>
            <a:r>
              <a:rPr lang="en-US" sz="2800" dirty="0"/>
              <a:t>Potential for fast learning and building accurate models using stochastic algorithms is very promising</a:t>
            </a:r>
          </a:p>
          <a:p>
            <a:r>
              <a:rPr lang="en-US" sz="2800" dirty="0"/>
              <a:t>NL-SGD shows CPU time speed-up with respect to the fastest (known to us) SVM algorithms</a:t>
            </a:r>
          </a:p>
          <a:p>
            <a:r>
              <a:rPr lang="en-US" sz="2800" dirty="0"/>
              <a:t>The fact that online methods’ training times are independent of the SVM penalty parameter </a:t>
            </a:r>
            <a:r>
              <a:rPr lang="en-US" sz="2800" i="1" dirty="0"/>
              <a:t>C</a:t>
            </a:r>
            <a:r>
              <a:rPr lang="en-US" sz="2800" dirty="0"/>
              <a:t>, unlike traditional methods such as Sequential Minimal Optimization, gives them a competitive edge</a:t>
            </a:r>
          </a:p>
        </p:txBody>
      </p:sp>
    </p:spTree>
    <p:extLst>
      <p:ext uri="{BB962C8B-B14F-4D97-AF65-F5344CB8AC3E}">
        <p14:creationId xmlns:p14="http://schemas.microsoft.com/office/powerpoint/2010/main" val="3489403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22773"/>
            <a:ext cx="8229600" cy="4483224"/>
          </a:xfrm>
        </p:spPr>
        <p:txBody>
          <a:bodyPr>
            <a:normAutofit fontScale="55000" lnSpcReduction="20000"/>
          </a:bodyPr>
          <a:lstStyle/>
          <a:p>
            <a:r>
              <a:rPr lang="en-US" b="1" dirty="0"/>
              <a:t>Motivation</a:t>
            </a:r>
          </a:p>
          <a:p>
            <a:r>
              <a:rPr lang="en-US" b="1" dirty="0"/>
              <a:t>Some Issues</a:t>
            </a:r>
          </a:p>
          <a:p>
            <a:pPr lvl="1"/>
            <a:r>
              <a:rPr lang="en-US" b="1" dirty="0"/>
              <a:t>Classifiers and Risks</a:t>
            </a:r>
          </a:p>
          <a:p>
            <a:pPr lvl="1"/>
            <a:r>
              <a:rPr lang="en-US" b="1" dirty="0"/>
              <a:t>Stochastic Gradient Descent Procedure</a:t>
            </a:r>
          </a:p>
          <a:p>
            <a:pPr lvl="1"/>
            <a:r>
              <a:rPr lang="en-US" b="1" dirty="0"/>
              <a:t>Kernelized Classifiers</a:t>
            </a:r>
          </a:p>
          <a:p>
            <a:r>
              <a:rPr lang="en-US" b="1" dirty="0"/>
              <a:t>Issues Covered</a:t>
            </a:r>
          </a:p>
          <a:p>
            <a:r>
              <a:rPr lang="en-US" dirty="0"/>
              <a:t>Problem Description</a:t>
            </a:r>
          </a:p>
          <a:p>
            <a:pPr lvl="1"/>
            <a:r>
              <a:rPr lang="en-US" dirty="0"/>
              <a:t>Regularized Hinge Loss Problem</a:t>
            </a:r>
          </a:p>
          <a:p>
            <a:pPr lvl="1"/>
            <a:r>
              <a:rPr lang="en-US" dirty="0"/>
              <a:t>Kernelized Soft-SVM Problem</a:t>
            </a:r>
          </a:p>
          <a:p>
            <a:r>
              <a:rPr lang="en-US" dirty="0"/>
              <a:t>Non-Linear SGD for SVM</a:t>
            </a:r>
          </a:p>
          <a:p>
            <a:r>
              <a:rPr lang="en-US" dirty="0"/>
              <a:t>Experimental Environment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/>
              <a:t>Comparison Between NL-SGD, MN-SVM and NN-ISDA</a:t>
            </a:r>
          </a:p>
          <a:p>
            <a:pPr lvl="1"/>
            <a:r>
              <a:rPr lang="en-US" dirty="0"/>
              <a:t>Accuracies Of The Different Configurations of NL-SGD</a:t>
            </a:r>
          </a:p>
          <a:p>
            <a:pPr lvl="1"/>
            <a:r>
              <a:rPr lang="en-US" dirty="0"/>
              <a:t>CPU Training Times Of The Different Configurations of NL-SGD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5935513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22773"/>
            <a:ext cx="8229600" cy="4483224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Data sizes have grown disproportionately to the speed of processors and memory sizes</a:t>
            </a:r>
          </a:p>
          <a:p>
            <a:r>
              <a:rPr lang="en-US" dirty="0"/>
              <a:t>Stochastic algorithms are being investigated to optimize large scale learning problems</a:t>
            </a:r>
          </a:p>
          <a:p>
            <a:r>
              <a:rPr lang="en-US" dirty="0"/>
              <a:t>Support Vector Machines (SVMs) have been shown to outperform other learning algorithms in terms of </a:t>
            </a:r>
          </a:p>
          <a:p>
            <a:pPr lvl="1"/>
            <a:r>
              <a:rPr lang="en-US" dirty="0"/>
              <a:t>computational complexity</a:t>
            </a:r>
          </a:p>
          <a:p>
            <a:pPr lvl="1"/>
            <a:r>
              <a:rPr lang="en-US" dirty="0"/>
              <a:t>scalability </a:t>
            </a:r>
          </a:p>
          <a:p>
            <a:pPr lvl="1"/>
            <a:r>
              <a:rPr lang="en-US" dirty="0"/>
              <a:t>robustness against outliers</a:t>
            </a:r>
          </a:p>
          <a:p>
            <a:pPr lvl="1"/>
            <a:r>
              <a:rPr lang="en-US" dirty="0"/>
              <a:t>most importantly, they are well suited for large datasets</a:t>
            </a:r>
          </a:p>
        </p:txBody>
      </p:sp>
    </p:spTree>
    <p:extLst>
      <p:ext uri="{BB962C8B-B14F-4D97-AF65-F5344CB8AC3E}">
        <p14:creationId xmlns:p14="http://schemas.microsoft.com/office/powerpoint/2010/main" val="1514890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/>
          <a:lstStyle/>
          <a:p>
            <a:r>
              <a:rPr lang="en-US" dirty="0"/>
              <a:t>Issues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382849" y="1322773"/>
                <a:ext cx="8378301" cy="4483224"/>
              </a:xfrm>
            </p:spPr>
            <p:txBody>
              <a:bodyPr numCol="2">
                <a:normAutofit fontScale="62500" lnSpcReduction="20000"/>
              </a:bodyPr>
              <a:lstStyle/>
              <a:p>
                <a:r>
                  <a:rPr lang="en-US" b="1" dirty="0"/>
                  <a:t>Classifiers and Risks</a:t>
                </a:r>
              </a:p>
              <a:p>
                <a:pPr lvl="1"/>
                <a:r>
                  <a:rPr lang="en-US" dirty="0"/>
                  <a:t>Use the bias term </a:t>
                </a:r>
                <a:r>
                  <a:rPr lang="en-US" i="1" dirty="0"/>
                  <a:t>b,</a:t>
                </a:r>
                <a:r>
                  <a:rPr lang="en-US" dirty="0"/>
                  <a:t> or not</a:t>
                </a:r>
              </a:p>
              <a:p>
                <a:pPr lvl="1"/>
                <a:r>
                  <a:rPr lang="en-US" dirty="0"/>
                  <a:t>Use a regularizer, if so, which one</a:t>
                </a:r>
              </a:p>
              <a:p>
                <a:r>
                  <a:rPr lang="en-US" b="1" dirty="0"/>
                  <a:t>Stochastic Gradient Descent (SGD)</a:t>
                </a:r>
              </a:p>
              <a:p>
                <a:pPr lvl="1"/>
                <a:r>
                  <a:rPr lang="en-US" dirty="0"/>
                  <a:t>Cyclical updates or worst violator</a:t>
                </a:r>
              </a:p>
              <a:p>
                <a:pPr lvl="1"/>
                <a:r>
                  <a:rPr lang="en-US" dirty="0"/>
                  <a:t>How many epochs should be used</a:t>
                </a:r>
              </a:p>
              <a:p>
                <a:pPr lvl="1"/>
                <a:r>
                  <a:rPr lang="en-US" dirty="0"/>
                  <a:t>Calculating final weight or </a:t>
                </a:r>
                <a14:m>
                  <m:oMath xmlns:m="http://schemas.openxmlformats.org/officeDocument/2006/math">
                    <m:r>
                      <a:rPr lang="en-US" b="1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vector</a:t>
                </a:r>
              </a:p>
              <a:p>
                <a:pPr lvl="2"/>
                <a:r>
                  <a:rPr lang="en-US" dirty="0"/>
                  <a:t>Averaging over all iterations</a:t>
                </a:r>
              </a:p>
              <a:p>
                <a:pPr lvl="2"/>
                <a:r>
                  <a:rPr lang="en-US" dirty="0"/>
                  <a:t>Averaging over the last 25% or 50% iterations</a:t>
                </a:r>
              </a:p>
              <a:p>
                <a:pPr lvl="2"/>
                <a:r>
                  <a:rPr lang="en-US" dirty="0"/>
                  <a:t>Last vector</a:t>
                </a:r>
              </a:p>
              <a:p>
                <a:pPr lvl="1"/>
                <a:r>
                  <a:rPr lang="en-US" dirty="0"/>
                  <a:t>Choosing the learning rate</a:t>
                </a:r>
              </a:p>
              <a:p>
                <a:pPr lvl="2"/>
                <a:r>
                  <a:rPr lang="en-US" dirty="0"/>
                  <a:t>η = 1/t or </a:t>
                </a:r>
              </a:p>
              <a:p>
                <a:pPr lvl="2"/>
                <a:r>
                  <a:rPr lang="en-US" dirty="0"/>
                  <a:t>η = 2/√t </a:t>
                </a:r>
              </a:p>
              <a:p>
                <a:pPr lvl="2"/>
                <a:r>
                  <a:rPr lang="en-US" dirty="0"/>
                  <a:t>Others</a:t>
                </a:r>
              </a:p>
              <a:p>
                <a:pPr lvl="1"/>
                <a:r>
                  <a:rPr lang="en-US" dirty="0"/>
                  <a:t>Newton-Raphson instead of SGD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r>
                  <a:rPr lang="en-US" b="1" dirty="0"/>
                  <a:t>Kernelized Classifiers</a:t>
                </a:r>
              </a:p>
              <a:p>
                <a:pPr lvl="1"/>
                <a:r>
                  <a:rPr lang="en-US" dirty="0"/>
                  <a:t>Which kernel function should be use</a:t>
                </a:r>
              </a:p>
              <a:p>
                <a:pPr lvl="2"/>
                <a:r>
                  <a:rPr lang="en-US" dirty="0"/>
                  <a:t>Gaussian</a:t>
                </a:r>
              </a:p>
              <a:p>
                <a:pPr lvl="2"/>
                <a:r>
                  <a:rPr lang="en-US" dirty="0"/>
                  <a:t>Polynomial</a:t>
                </a:r>
              </a:p>
              <a:p>
                <a:pPr lvl="2"/>
                <a:r>
                  <a:rPr lang="en-US" dirty="0"/>
                  <a:t>Others</a:t>
                </a:r>
              </a:p>
              <a:p>
                <a:pPr lvl="1"/>
                <a:r>
                  <a:rPr lang="en-US" dirty="0"/>
                  <a:t>SVM Hyper-parameter values </a:t>
                </a:r>
              </a:p>
              <a:p>
                <a:pPr lvl="2"/>
                <a:r>
                  <a:rPr lang="en-US" dirty="0"/>
                  <a:t>Penalty parameter C</a:t>
                </a:r>
              </a:p>
              <a:p>
                <a:pPr lvl="2"/>
                <a:r>
                  <a:rPr lang="en-US" dirty="0"/>
                  <a:t>Gaussian shape parameter </a:t>
                </a:r>
                <a:r>
                  <a:rPr lang="el-GR" dirty="0"/>
                  <a:t>σ</a:t>
                </a:r>
                <a:endParaRPr lang="en-US" dirty="0"/>
              </a:p>
              <a:p>
                <a:pPr lvl="2"/>
                <a:r>
                  <a:rPr lang="en-US" dirty="0"/>
                  <a:t>Polynomial order</a:t>
                </a:r>
              </a:p>
              <a:p>
                <a:pPr lvl="2"/>
                <a:r>
                  <a:rPr lang="en-US" dirty="0"/>
                  <a:t>Others</a:t>
                </a:r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2849" y="1322773"/>
                <a:ext cx="8378301" cy="4483224"/>
              </a:xfrm>
              <a:blipFill>
                <a:blip r:embed="rId3"/>
                <a:stretch>
                  <a:fillRect l="-655" t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3572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/>
          <a:lstStyle/>
          <a:p>
            <a:r>
              <a:rPr lang="en-US" dirty="0"/>
              <a:t>Issues Covered by this Experiment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382849" y="1322773"/>
                <a:ext cx="8378301" cy="4483224"/>
              </a:xfrm>
            </p:spPr>
            <p:txBody>
              <a:bodyPr numCol="2">
                <a:normAutofit fontScale="62500" lnSpcReduction="20000"/>
              </a:bodyPr>
              <a:lstStyle/>
              <a:p>
                <a:r>
                  <a:rPr lang="en-US" b="1" dirty="0"/>
                  <a:t>Classifiers and Risks</a:t>
                </a:r>
              </a:p>
              <a:p>
                <a:pPr lvl="1"/>
                <a:r>
                  <a:rPr lang="en-US" dirty="0"/>
                  <a:t>Use the bias term </a:t>
                </a:r>
                <a:r>
                  <a:rPr lang="en-US" i="1" dirty="0"/>
                  <a:t>b,</a:t>
                </a:r>
                <a:r>
                  <a:rPr lang="en-US" dirty="0"/>
                  <a:t> or </a:t>
                </a:r>
                <a:r>
                  <a:rPr lang="en-US" b="1" i="1" u="sng" dirty="0">
                    <a:solidFill>
                      <a:schemeClr val="accent2"/>
                    </a:solidFill>
                  </a:rPr>
                  <a:t>not</a:t>
                </a:r>
              </a:p>
              <a:p>
                <a:pPr lvl="1"/>
                <a:r>
                  <a:rPr lang="en-US" dirty="0"/>
                  <a:t>Use a </a:t>
                </a:r>
                <a:r>
                  <a:rPr lang="en-US" b="1" i="1" u="sng" dirty="0">
                    <a:solidFill>
                      <a:schemeClr val="accent2"/>
                    </a:solidFill>
                  </a:rPr>
                  <a:t>regularizer</a:t>
                </a:r>
                <a:r>
                  <a:rPr lang="en-US" dirty="0"/>
                  <a:t>, if so, which one</a:t>
                </a:r>
              </a:p>
              <a:p>
                <a:r>
                  <a:rPr lang="en-US" b="1" dirty="0"/>
                  <a:t>Stochastic Gradient Descent (SGD)</a:t>
                </a:r>
              </a:p>
              <a:p>
                <a:pPr lvl="1"/>
                <a:r>
                  <a:rPr lang="en-US" b="1" i="1" u="sng" dirty="0">
                    <a:solidFill>
                      <a:schemeClr val="accent2"/>
                    </a:solidFill>
                  </a:rPr>
                  <a:t>Cyclical updates </a:t>
                </a:r>
                <a:r>
                  <a:rPr lang="en-US" dirty="0"/>
                  <a:t>or worst violator</a:t>
                </a:r>
              </a:p>
              <a:p>
                <a:pPr lvl="1"/>
                <a:r>
                  <a:rPr lang="en-US" i="1" dirty="0">
                    <a:solidFill>
                      <a:schemeClr val="accent2"/>
                    </a:solidFill>
                  </a:rPr>
                  <a:t>How many </a:t>
                </a:r>
                <a:r>
                  <a:rPr lang="en-US" b="1" i="1" u="sng" dirty="0">
                    <a:solidFill>
                      <a:schemeClr val="accent2"/>
                    </a:solidFill>
                  </a:rPr>
                  <a:t>epochs</a:t>
                </a:r>
                <a:r>
                  <a:rPr lang="en-US" i="1" dirty="0">
                    <a:solidFill>
                      <a:schemeClr val="accent2"/>
                    </a:solidFill>
                  </a:rPr>
                  <a:t> should be used</a:t>
                </a:r>
              </a:p>
              <a:p>
                <a:pPr lvl="1"/>
                <a:r>
                  <a:rPr lang="en-US" b="1" i="1" u="sng" dirty="0">
                    <a:solidFill>
                      <a:schemeClr val="accent2"/>
                    </a:solidFill>
                  </a:rPr>
                  <a:t>Calculating</a:t>
                </a:r>
                <a:r>
                  <a:rPr lang="en-US" i="1" dirty="0">
                    <a:solidFill>
                      <a:schemeClr val="accent2"/>
                    </a:solidFill>
                  </a:rPr>
                  <a:t> final weight or </a:t>
                </a:r>
                <a14:m>
                  <m:oMath xmlns:m="http://schemas.openxmlformats.org/officeDocument/2006/math">
                    <m:r>
                      <a:rPr lang="en-US" b="1" i="1" u="sng" smtClean="0">
                        <a:solidFill>
                          <a:schemeClr val="accent2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b="1" i="1" dirty="0">
                    <a:solidFill>
                      <a:schemeClr val="accent2"/>
                    </a:solidFill>
                  </a:rPr>
                  <a:t> </a:t>
                </a:r>
                <a:r>
                  <a:rPr lang="en-US" i="1" dirty="0">
                    <a:solidFill>
                      <a:schemeClr val="accent2"/>
                    </a:solidFill>
                  </a:rPr>
                  <a:t>vector</a:t>
                </a:r>
              </a:p>
              <a:p>
                <a:pPr lvl="2"/>
                <a:r>
                  <a:rPr lang="en-US" dirty="0"/>
                  <a:t>Averaging over all iterations</a:t>
                </a:r>
              </a:p>
              <a:p>
                <a:pPr lvl="2"/>
                <a:r>
                  <a:rPr lang="en-US" i="1" dirty="0">
                    <a:solidFill>
                      <a:schemeClr val="accent2"/>
                    </a:solidFill>
                  </a:rPr>
                  <a:t>Averaging over the last 25% or 50% iterations</a:t>
                </a:r>
              </a:p>
              <a:p>
                <a:pPr lvl="2"/>
                <a:r>
                  <a:rPr lang="en-US" i="1" dirty="0">
                    <a:solidFill>
                      <a:schemeClr val="accent2"/>
                    </a:solidFill>
                  </a:rPr>
                  <a:t>Last vector</a:t>
                </a:r>
              </a:p>
              <a:p>
                <a:pPr lvl="1"/>
                <a:r>
                  <a:rPr lang="en-US" dirty="0"/>
                  <a:t>Choosing the learning rate</a:t>
                </a:r>
              </a:p>
              <a:p>
                <a:pPr lvl="2"/>
                <a:r>
                  <a:rPr lang="en-US" b="1" i="1" u="sng" dirty="0">
                    <a:solidFill>
                      <a:schemeClr val="accent2"/>
                    </a:solidFill>
                  </a:rPr>
                  <a:t>η = 1/t</a:t>
                </a:r>
              </a:p>
              <a:p>
                <a:pPr lvl="2"/>
                <a:r>
                  <a:rPr lang="en-US" dirty="0"/>
                  <a:t>η = 2/√t </a:t>
                </a:r>
              </a:p>
              <a:p>
                <a:pPr lvl="2"/>
                <a:r>
                  <a:rPr lang="en-US" dirty="0"/>
                  <a:t>Others</a:t>
                </a:r>
              </a:p>
              <a:p>
                <a:pPr lvl="1"/>
                <a:r>
                  <a:rPr lang="en-US" dirty="0"/>
                  <a:t>Newton-Raphson instead of SGD</a:t>
                </a:r>
              </a:p>
              <a:p>
                <a:pPr marL="457200" lvl="1" indent="0">
                  <a:buNone/>
                </a:pPr>
                <a:endParaRPr lang="en-US" dirty="0"/>
              </a:p>
              <a:p>
                <a:r>
                  <a:rPr lang="en-US" b="1" dirty="0"/>
                  <a:t>Kernelized Classifiers</a:t>
                </a:r>
              </a:p>
              <a:p>
                <a:pPr lvl="1"/>
                <a:r>
                  <a:rPr lang="en-US" dirty="0"/>
                  <a:t>Which kernel function should be use</a:t>
                </a:r>
              </a:p>
              <a:p>
                <a:pPr lvl="2"/>
                <a:r>
                  <a:rPr lang="en-US" b="1" i="1" u="sng" dirty="0">
                    <a:solidFill>
                      <a:schemeClr val="accent2"/>
                    </a:solidFill>
                  </a:rPr>
                  <a:t>Gaussian</a:t>
                </a:r>
              </a:p>
              <a:p>
                <a:pPr lvl="2"/>
                <a:r>
                  <a:rPr lang="en-US" dirty="0"/>
                  <a:t>Polynomial</a:t>
                </a:r>
              </a:p>
              <a:p>
                <a:pPr lvl="2"/>
                <a:r>
                  <a:rPr lang="en-US" dirty="0"/>
                  <a:t>Others</a:t>
                </a:r>
              </a:p>
              <a:p>
                <a:pPr lvl="1"/>
                <a:r>
                  <a:rPr lang="en-US" dirty="0"/>
                  <a:t>SVM Hyper-parameter values </a:t>
                </a:r>
              </a:p>
              <a:p>
                <a:pPr lvl="2"/>
                <a:r>
                  <a:rPr lang="en-US" i="1" dirty="0">
                    <a:solidFill>
                      <a:schemeClr val="accent2"/>
                    </a:solidFill>
                  </a:rPr>
                  <a:t>Penalty parameter</a:t>
                </a:r>
                <a:r>
                  <a:rPr lang="en-US" b="1" i="1" dirty="0">
                    <a:solidFill>
                      <a:schemeClr val="accent2"/>
                    </a:solidFill>
                  </a:rPr>
                  <a:t> </a:t>
                </a:r>
                <a:r>
                  <a:rPr lang="en-US" b="1" i="1" u="sng" dirty="0">
                    <a:solidFill>
                      <a:schemeClr val="accent2"/>
                    </a:solidFill>
                  </a:rPr>
                  <a:t>C</a:t>
                </a:r>
              </a:p>
              <a:p>
                <a:pPr lvl="2"/>
                <a:r>
                  <a:rPr lang="en-US" i="1" dirty="0">
                    <a:solidFill>
                      <a:schemeClr val="accent2"/>
                    </a:solidFill>
                  </a:rPr>
                  <a:t>Gaussian shape parameter </a:t>
                </a:r>
                <a:r>
                  <a:rPr lang="el-GR" b="1" i="1" u="sng" dirty="0">
                    <a:solidFill>
                      <a:schemeClr val="accent2"/>
                    </a:solidFill>
                  </a:rPr>
                  <a:t>σ</a:t>
                </a:r>
                <a:endParaRPr lang="en-US" b="1" i="1" u="sng" dirty="0">
                  <a:solidFill>
                    <a:schemeClr val="accent2"/>
                  </a:solidFill>
                </a:endParaRPr>
              </a:p>
              <a:p>
                <a:pPr lvl="2"/>
                <a:r>
                  <a:rPr lang="en-US" dirty="0"/>
                  <a:t>Polynomial order</a:t>
                </a:r>
              </a:p>
              <a:p>
                <a:pPr lvl="2"/>
                <a:r>
                  <a:rPr lang="en-US" dirty="0"/>
                  <a:t>Others</a:t>
                </a:r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82849" y="1322773"/>
                <a:ext cx="8378301" cy="4483224"/>
              </a:xfrm>
              <a:blipFill>
                <a:blip r:embed="rId3"/>
                <a:stretch>
                  <a:fillRect l="-655" t="-20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560736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22773"/>
            <a:ext cx="8229600" cy="4483224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Motivation</a:t>
            </a:r>
          </a:p>
          <a:p>
            <a:r>
              <a:rPr lang="en-US" dirty="0"/>
              <a:t>Some Issues</a:t>
            </a:r>
          </a:p>
          <a:p>
            <a:pPr lvl="1"/>
            <a:r>
              <a:rPr lang="en-US" dirty="0"/>
              <a:t>Classifiers and Risks</a:t>
            </a:r>
          </a:p>
          <a:p>
            <a:pPr lvl="1"/>
            <a:r>
              <a:rPr lang="en-US" dirty="0"/>
              <a:t>Stochastic Gradient Descent Procedure</a:t>
            </a:r>
          </a:p>
          <a:p>
            <a:pPr lvl="1"/>
            <a:r>
              <a:rPr lang="en-US" dirty="0"/>
              <a:t>Kernelized Classifiers</a:t>
            </a:r>
          </a:p>
          <a:p>
            <a:r>
              <a:rPr lang="en-US" dirty="0"/>
              <a:t>Issues Covered by this Experiment</a:t>
            </a:r>
          </a:p>
          <a:p>
            <a:r>
              <a:rPr lang="en-US" b="1" dirty="0"/>
              <a:t>Problem Description</a:t>
            </a:r>
          </a:p>
          <a:p>
            <a:pPr lvl="1"/>
            <a:r>
              <a:rPr lang="en-US" b="1" dirty="0"/>
              <a:t>Regularized Hinge Loss Problem</a:t>
            </a:r>
          </a:p>
          <a:p>
            <a:pPr lvl="1"/>
            <a:r>
              <a:rPr lang="en-US" b="1" dirty="0"/>
              <a:t>Kernelized Soft-SVM Problem</a:t>
            </a:r>
          </a:p>
          <a:p>
            <a:r>
              <a:rPr lang="en-US" b="1" dirty="0"/>
              <a:t>Non-Linear SGD for SVM</a:t>
            </a:r>
          </a:p>
          <a:p>
            <a:r>
              <a:rPr lang="en-US" dirty="0"/>
              <a:t>Experimental Environment</a:t>
            </a:r>
          </a:p>
          <a:p>
            <a:r>
              <a:rPr lang="en-US" dirty="0"/>
              <a:t>Results</a:t>
            </a:r>
          </a:p>
          <a:p>
            <a:pPr lvl="1"/>
            <a:r>
              <a:rPr lang="en-US" dirty="0"/>
              <a:t>Comparison Between NL-SGD, MN-SVM and NN-ISDA</a:t>
            </a:r>
          </a:p>
          <a:p>
            <a:pPr lvl="1"/>
            <a:r>
              <a:rPr lang="en-US" dirty="0"/>
              <a:t>Accuracies Of The Different Configurations of NL-SGD</a:t>
            </a:r>
          </a:p>
          <a:p>
            <a:pPr lvl="1"/>
            <a:r>
              <a:rPr lang="en-US" dirty="0"/>
              <a:t>CPU Training Times Of The Different Configurations of NL-SGD</a:t>
            </a:r>
          </a:p>
          <a:p>
            <a:r>
              <a:rPr lang="en-US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9255867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/>
          <a:lstStyle/>
          <a:p>
            <a:r>
              <a:rPr lang="en-US" dirty="0"/>
              <a:t>Problem Description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Content Placeholder 5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162975"/>
                <a:ext cx="8229600" cy="4643022"/>
              </a:xfrm>
            </p:spPr>
            <p:txBody>
              <a:bodyPr numCol="1">
                <a:normAutofit/>
              </a:bodyPr>
              <a:lstStyle/>
              <a:p>
                <a:r>
                  <a:rPr lang="en-US" sz="2800" dirty="0"/>
                  <a:t>Regularized Hinge Loss</a:t>
                </a:r>
              </a:p>
              <a:p>
                <a:pPr marL="0" indent="0">
                  <a:buNone/>
                </a:pPr>
                <a:endParaRPr lang="en-US" sz="28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</a:rPr>
                      <m:t>𝜆</m:t>
                    </m:r>
                  </m:oMath>
                </a14:m>
                <a:r>
                  <a:rPr lang="en-US" sz="1800" dirty="0"/>
                  <a:t> is the regularization parameter</a:t>
                </a:r>
              </a:p>
              <a:p>
                <a:pPr lvl="1"/>
                <a:r>
                  <a:rPr lang="en-US" sz="1800" dirty="0"/>
                  <a:t>The regularizer,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d>
                          <m:dPr>
                            <m:begChr m:val="‖"/>
                            <m:endChr m:val="‖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</a:rPr>
                              <m:t>𝒘</m:t>
                            </m:r>
                          </m:e>
                        </m:d>
                      </m:e>
                      <m:sup>
                        <m:r>
                          <a:rPr lang="en-US" sz="180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dirty="0">
                    <a:latin typeface="Cambria Math" panose="02040503050406030204" pitchFamily="18" charset="0"/>
                  </a:rPr>
                  <a:t>,</a:t>
                </a:r>
                <a:r>
                  <a:rPr lang="en-US" sz="1800" b="1" i="1" dirty="0">
                    <a:latin typeface="Cambria Math" panose="02040503050406030204" pitchFamily="18" charset="0"/>
                  </a:rPr>
                  <a:t> </a:t>
                </a:r>
                <a:r>
                  <a:rPr lang="en-US" sz="1800" dirty="0">
                    <a:latin typeface="Cambria Math" panose="02040503050406030204" pitchFamily="18" charset="0"/>
                  </a:rPr>
                  <a:t>is the L2 norm of </a:t>
                </a:r>
                <a14:m>
                  <m:oMath xmlns:m="http://schemas.openxmlformats.org/officeDocument/2006/math">
                    <m:r>
                      <a:rPr lang="en-US" sz="1800" b="1" i="1">
                        <a:latin typeface="Cambria Math" panose="02040503050406030204" pitchFamily="18" charset="0"/>
                      </a:rPr>
                      <m:t>𝒘</m:t>
                    </m:r>
                  </m:oMath>
                </a14:m>
                <a:endParaRPr lang="en-US" sz="1800" b="1" i="1" dirty="0">
                  <a:latin typeface="Cambria Math" panose="020405030504060302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i="1">
                            <a:latin typeface="Cambria Math" panose="02040503050406030204" pitchFamily="18" charset="0"/>
                          </a:rPr>
                          <m:t>𝐿</m:t>
                        </m:r>
                      </m:e>
                      <m:sub>
                        <m:r>
                          <a:rPr lang="en-US" sz="1800" b="0" i="1" smtClean="0">
                            <a:latin typeface="Cambria Math" panose="02040503050406030204" pitchFamily="18" charset="0"/>
                          </a:rPr>
                          <m:t>h𝑙</m:t>
                        </m:r>
                      </m:sub>
                    </m:sSub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1800" b="1" i="1">
                            <a:latin typeface="Cambria Math" panose="02040503050406030204" pitchFamily="18" charset="0"/>
                          </a:rPr>
                          <m:t>𝒘</m:t>
                        </m:r>
                      </m:e>
                    </m:d>
                  </m:oMath>
                </a14:m>
                <a:r>
                  <a:rPr lang="en-US" sz="1800" dirty="0"/>
                  <a:t> is the hinge loss function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1800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800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𝑚</m:t>
                        </m:r>
                      </m:den>
                    </m:f>
                    <m:nary>
                      <m:naryPr>
                        <m:chr m:val="∑"/>
                        <m:limLoc m:val="undOvr"/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r>
                          <a:rPr lang="en-US" sz="1800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=1</m:t>
                        </m:r>
                      </m:sub>
                      <m:sup>
                        <m:r>
                          <a:rPr lang="en-US" sz="1800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𝑚</m:t>
                        </m:r>
                      </m:sup>
                      <m:e>
                        <m:r>
                          <m:rPr>
                            <m:sty m:val="p"/>
                          </m:rPr>
                          <a:rPr lang="en-US" sz="1800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max</m:t>
                        </m:r>
                        <m:r>
                          <a:rPr lang="en-US" sz="1800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⁡</m:t>
                        </m:r>
                        <m:r>
                          <a:rPr lang="en-US" sz="1800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{0, 1−</m:t>
                        </m:r>
                        <m:sSub>
                          <m:sSubPr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800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  <m:t>𝑖</m:t>
                            </m:r>
                          </m:sub>
                        </m:sSub>
                        <m:d>
                          <m:dPr>
                            <m:begChr m:val="〈"/>
                            <m:endChr m:val="〉"/>
                            <m:ctrlPr>
                              <a:rPr lang="en-US" sz="1800" i="1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  <m:t>𝒘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  <m:t>,</m:t>
                            </m:r>
                            <m:r>
                              <a:rPr lang="en-US" sz="1800" b="1" i="1" smtClean="0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  <m:t>𝒙</m:t>
                            </m:r>
                            <m:r>
                              <a:rPr lang="en-US" sz="1800" b="1" i="1" baseline="-25000" smtClean="0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  <m:t>𝒊</m:t>
                            </m:r>
                            <m:r>
                              <a:rPr lang="en-US" sz="1800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  <m:t> </m:t>
                            </m:r>
                          </m:e>
                        </m:d>
                        <m:r>
                          <a:rPr lang="en-US" sz="1800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}</m:t>
                        </m:r>
                      </m:e>
                    </m:nary>
                  </m:oMath>
                </a14:m>
                <a:r>
                  <a:rPr lang="en-US" sz="1800" dirty="0"/>
                  <a:t>, where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r>
                  <a:rPr lang="en-US" sz="1800" dirty="0"/>
                  <a:t> is the number of samples in dataset </a:t>
                </a:r>
                <a14:m>
                  <m:oMath xmlns:m="http://schemas.openxmlformats.org/officeDocument/2006/math"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𝐷</m:t>
                    </m:r>
                    <m:r>
                      <a:rPr lang="en-US" sz="1800" b="0" i="1" smtClean="0">
                        <a:latin typeface="Cambria Math" panose="02040503050406030204" pitchFamily="18" charset="0"/>
                      </a:rPr>
                      <m:t>, </m:t>
                    </m:r>
                    <m:d>
                      <m:dPr>
                        <m:ctrlPr>
                          <a:rPr lang="en-US" sz="1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sz="1800" b="1" i="1" smtClean="0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n-US" sz="1800" b="1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en-US" sz="1800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</m:e>
                    </m:d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∈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𝐷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∀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=1,…, </m:t>
                    </m:r>
                    <m:r>
                      <a:rPr lang="en-US" sz="1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endParaRPr lang="en-US" sz="1800" dirty="0"/>
              </a:p>
              <a:p>
                <a:r>
                  <a:rPr lang="en-US" sz="2800" dirty="0"/>
                  <a:t>Kernelized Soft-Margin SVM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600" i="1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a:rPr lang="en-US" sz="1600" i="1">
                              <a:latin typeface="Cambria Math" panose="02040503050406030204" pitchFamily="18" charset="0"/>
                              <a:ea typeface="SimSun" panose="02010600030101010101" pitchFamily="2" charset="-122"/>
                              <a:cs typeface="Times New Roman" panose="02020603050405020304" pitchFamily="18" charset="0"/>
                            </a:rPr>
                            <m:t>          </m:t>
                          </m:r>
                          <m:limLow>
                            <m:limLow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1600" b="1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𝒘</m:t>
                              </m:r>
                            </m:lim>
                          </m:limLow>
                        </m:fName>
                        <m:e>
                          <m:sSub>
                            <m:sSub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1600" i="1">
                                  <a:latin typeface="Cambria Math" panose="02040503050406030204" pitchFamily="18" charset="0"/>
                                </a:rPr>
                                <m:t>𝑟h𝑙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  <m:r>
                            <a:rPr lang="en-US" sz="1600" i="1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𝜆</m:t>
                                  </m:r>
                                </m:num>
                                <m:den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b="1" i="1"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𝒘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600" i="1"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  <a:cs typeface="Times New Roman" panose="020206030504050203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</m:den>
                              </m:f>
                              <m:nary>
                                <m:naryPr>
                                  <m:chr m:val="∑"/>
                                  <m:limLoc m:val="undOvr"/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naryPr>
                                <m:sub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𝑖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𝑚</m:t>
                                  </m:r>
                                </m:sup>
                                <m:e>
                                  <m:r>
                                    <m:rPr>
                                      <m:sty m:val="p"/>
                                    </m:rPr>
                                    <a:rPr lang="en-US" sz="160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max</m:t>
                                  </m:r>
                                  <m:r>
                                    <a:rPr lang="en-US" sz="1600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⁡</m:t>
                                  </m:r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{0, 1−</m:t>
                                  </m:r>
                                  <m:sSub>
                                    <m:sSubPr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𝑦</m:t>
                                      </m:r>
                                    </m:e>
                                    <m:sub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d>
                                    <m:dPr>
                                      <m:begChr m:val="〈"/>
                                      <m:endChr m:val="〉"/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b="1" i="1"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𝒘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, </m:t>
                                      </m:r>
                                      <m:r>
                                        <a:rPr lang="en-US" sz="1600" i="1"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  <a:cs typeface="Times New Roman" panose="02020603050405020304" pitchFamily="18" charset="0"/>
                                        </a:rPr>
                                        <m:t>𝜓</m:t>
                                      </m:r>
                                      <m:d>
                                        <m:dPr>
                                          <m:ctrlPr>
                                            <a:rPr lang="en-US" sz="1600" i="1">
                                              <a:latin typeface="Cambria Math" panose="02040503050406030204" pitchFamily="18" charset="0"/>
                                            </a:rPr>
                                          </m:ctrlPr>
                                        </m:d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1600" b="1" i="1">
                                                  <a:latin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1600" b="1" i="1">
                                                  <a:latin typeface="Cambria Math" panose="02040503050406030204" pitchFamily="18" charset="0"/>
                                                  <a:ea typeface="SimSu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𝒙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1600" b="1" i="1">
                                                  <a:latin typeface="Cambria Math" panose="02040503050406030204" pitchFamily="18" charset="0"/>
                                                  <a:ea typeface="SimSun" panose="02010600030101010101" pitchFamily="2" charset="-122"/>
                                                  <a:cs typeface="Times New Roman" panose="02020603050405020304" pitchFamily="18" charset="0"/>
                                                </a:rPr>
                                                <m:t>𝒊</m:t>
                                              </m:r>
                                            </m:sub>
                                          </m:sSub>
                                        </m:e>
                                      </m:d>
                                    </m:e>
                                  </m:d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  <a:cs typeface="Times New Roman" panose="02020603050405020304" pitchFamily="18" charset="0"/>
                                    </a:rPr>
                                    <m:t>}</m:t>
                                  </m:r>
                                </m:e>
                              </m:nary>
                            </m:e>
                          </m:d>
                        </m:e>
                      </m:func>
                    </m:oMath>
                  </m:oMathPara>
                </a14:m>
                <a:endParaRPr lang="en-US" sz="1600" dirty="0"/>
              </a:p>
              <a:p>
                <a:pPr lvl="1"/>
                <a14:m>
                  <m:oMath xmlns:m="http://schemas.openxmlformats.org/officeDocument/2006/math">
                    <m:r>
                      <a:rPr lang="en-US" sz="1800" i="1">
                        <a:latin typeface="Cambria Math" panose="020405030504060302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rPr>
                      <m:t>𝜓</m:t>
                    </m:r>
                    <m:d>
                      <m:dPr>
                        <m:ctrlPr>
                          <a:rPr lang="en-US" sz="18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1800" b="1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1800" b="1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  <m:t>𝒙</m:t>
                            </m:r>
                          </m:e>
                          <m:sub>
                            <m:r>
                              <a:rPr lang="en-US" sz="1800" b="1" i="1">
                                <a:latin typeface="Cambria Math" panose="02040503050406030204" pitchFamily="18" charset="0"/>
                                <a:ea typeface="SimSun" panose="02010600030101010101" pitchFamily="2" charset="-122"/>
                                <a:cs typeface="Times New Roman" panose="02020603050405020304" pitchFamily="18" charset="0"/>
                              </a:rPr>
                              <m:t>𝒊</m:t>
                            </m:r>
                          </m:sub>
                        </m:sSub>
                      </m:e>
                    </m:d>
                  </m:oMath>
                </a14:m>
                <a:r>
                  <a:rPr lang="en-US" sz="1800" dirty="0"/>
                  <a:t> is the mapping function for the input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18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1800" b="1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1800" b="1" i="1">
                            <a:latin typeface="Cambria Math" panose="02040503050406030204" pitchFamily="18" charset="0"/>
                            <a:ea typeface="SimSun" panose="02010600030101010101" pitchFamily="2" charset="-122"/>
                            <a:cs typeface="Times New Roman" panose="020206030504050203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lang="en-US" sz="1800" dirty="0"/>
                  <a:t> to a higher dimension</a:t>
                </a:r>
              </a:p>
            </p:txBody>
          </p:sp>
        </mc:Choice>
        <mc:Fallback xmlns="">
          <p:sp>
            <p:nvSpPr>
              <p:cNvPr id="6" name="Content Placeholder 5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162975"/>
                <a:ext cx="8229600" cy="4643022"/>
              </a:xfrm>
              <a:blipFill>
                <a:blip r:embed="rId3"/>
                <a:stretch>
                  <a:fillRect l="-1333" t="-131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Rectangle 7"/>
              <p:cNvSpPr/>
              <p:nvPr/>
            </p:nvSpPr>
            <p:spPr>
              <a:xfrm>
                <a:off x="3296779" y="1517512"/>
                <a:ext cx="3440044" cy="7287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unc>
                        <m:funcPr>
                          <m:ctrlPr>
                            <a:rPr lang="en-US" sz="1600" i="1" smtClean="0">
                              <a:latin typeface="Cambria Math" panose="02040503050406030204" pitchFamily="18" charset="0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1600">
                                  <a:latin typeface="Cambria Math" panose="02040503050406030204" pitchFamily="18" charset="0"/>
                                </a:rPr>
                                <m:t>min</m:t>
                              </m:r>
                            </m:e>
                            <m:lim>
                              <m:r>
                                <a:rPr lang="en-US" sz="1600" b="1" i="1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lim>
                          </m:limLow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𝑅</m:t>
                              </m:r>
                            </m:e>
                            <m:sub>
                              <m: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  <m:t>𝑟h𝑙</m:t>
                              </m:r>
                            </m:sub>
                          </m:sSub>
                          <m:d>
                            <m:dPr>
                              <m:ctrlPr>
                                <a:rPr lang="en-US" sz="1600" b="0" i="1" smtClean="0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1600" b="1" i="1" smtClean="0">
                                  <a:latin typeface="Cambria Math" panose="02040503050406030204" pitchFamily="18" charset="0"/>
                                </a:rPr>
                                <m:t>𝒘</m:t>
                              </m:r>
                            </m:e>
                          </m:d>
                          <m:r>
                            <a:rPr lang="en-US" sz="1600" b="0" i="1" smtClean="0">
                              <a:latin typeface="Cambria Math" panose="02040503050406030204" pitchFamily="18" charset="0"/>
                            </a:rPr>
                            <m:t>= </m:t>
                          </m:r>
                        </m:fName>
                        <m:e>
                          <m:d>
                            <m:dPr>
                              <m:ctrlPr>
                                <a:rPr lang="en-US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f>
                                <m:f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𝜆</m:t>
                                  </m:r>
                                </m:num>
                                <m:den>
                                  <m:r>
                                    <a:rPr lang="en-US" sz="16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sSup>
                                <m:sSup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‖"/>
                                      <m:endChr m:val="‖"/>
                                      <m:ctrlPr>
                                        <a:rPr lang="en-US" sz="1600" i="1">
                                          <a:latin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1600" b="1" i="1">
                                          <a:latin typeface="Cambria Math" panose="02040503050406030204" pitchFamily="18" charset="0"/>
                                        </a:rPr>
                                        <m:t>𝒘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sz="1600" i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1600" i="0">
                                  <a:latin typeface="Cambria Math" panose="02040503050406030204" pitchFamily="18" charset="0"/>
                                </a:rPr>
                                <m:t>+ </m:t>
                              </m:r>
                              <m:sSub>
                                <m:sSub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  <m:t>𝐿</m:t>
                                  </m:r>
                                </m:e>
                                <m:sub>
                                  <m:r>
                                    <a:rPr lang="en-US" sz="1600" b="0" i="1" smtClean="0">
                                      <a:latin typeface="Cambria Math" panose="02040503050406030204" pitchFamily="18" charset="0"/>
                                    </a:rPr>
                                    <m:t>h𝑙</m:t>
                                  </m:r>
                                </m:sub>
                              </m:sSub>
                              <m:d>
                                <m:dPr>
                                  <m:ctrlPr>
                                    <a:rPr lang="en-US" sz="1600" i="1">
                                      <a:latin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1600" b="1" i="1">
                                      <a:latin typeface="Cambria Math" panose="02040503050406030204" pitchFamily="18" charset="0"/>
                                    </a:rPr>
                                    <m:t>𝒘</m:t>
                                  </m:r>
                                </m:e>
                              </m:d>
                            </m:e>
                          </m:d>
                        </m:e>
                      </m:func>
                    </m:oMath>
                  </m:oMathPara>
                </a14:m>
                <a:endParaRPr lang="en-US" sz="1600" dirty="0"/>
              </a:p>
            </p:txBody>
          </p:sp>
        </mc:Choice>
        <mc:Fallback xmlns=""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96779" y="1517512"/>
                <a:ext cx="3440044" cy="72872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8539548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68236"/>
          </a:xfrm>
        </p:spPr>
        <p:txBody>
          <a:bodyPr/>
          <a:lstStyle/>
          <a:p>
            <a:r>
              <a:rPr lang="en-US" dirty="0"/>
              <a:t>Non-Linear SGD for SVM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162975"/>
            <a:ext cx="8229600" cy="4643022"/>
          </a:xfrm>
        </p:spPr>
        <p:txBody>
          <a:bodyPr numCol="1">
            <a:normAutofit/>
          </a:bodyPr>
          <a:lstStyle/>
          <a:p>
            <a:pPr marL="0" indent="0">
              <a:buNone/>
            </a:pPr>
            <a:endParaRPr lang="en-US" sz="1600" dirty="0" smtClean="0">
              <a:ea typeface="SimSu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sz="1600" dirty="0">
              <a:ea typeface="SimSun" panose="02010600030101010101" pitchFamily="2" charset="-122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17204030"/>
                  </p:ext>
                </p:extLst>
              </p:nvPr>
            </p:nvGraphicFramePr>
            <p:xfrm>
              <a:off x="1523594" y="1118227"/>
              <a:ext cx="6096812" cy="4732518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581532">
                      <a:extLst>
                        <a:ext uri="{9D8B030D-6E8A-4147-A177-3AD203B41FA5}">
                          <a16:colId xmlns:a16="http://schemas.microsoft.com/office/drawing/2014/main" val="3139314021"/>
                        </a:ext>
                      </a:extLst>
                    </a:gridCol>
                    <a:gridCol w="5515280">
                      <a:extLst>
                        <a:ext uri="{9D8B030D-6E8A-4147-A177-3AD203B41FA5}">
                          <a16:colId xmlns:a16="http://schemas.microsoft.com/office/drawing/2014/main" val="3327014852"/>
                        </a:ext>
                      </a:extLst>
                    </a:gridCol>
                  </a:tblGrid>
                  <a:tr h="47756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 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ALGORITHM B</a:t>
                          </a:r>
                        </a:p>
                        <a:p>
                          <a:pPr marL="0" marR="0" indent="0" algn="ct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SGD for Solving Soft-SVM with Kernels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9714116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 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Goal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: Solve Equation </a:t>
                          </a:r>
                          <a:r>
                            <a:rPr lang="en-US" sz="1000" i="1" spc="-5" dirty="0" err="1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R</a:t>
                          </a:r>
                          <a:r>
                            <a:rPr lang="en-US" sz="1000" i="1" spc="-5" baseline="-25000" dirty="0" err="1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rhl</a:t>
                          </a:r>
                          <a:r>
                            <a:rPr lang="en-US" sz="1000" i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934050350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Parameters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: </a:t>
                          </a:r>
                          <a:r>
                            <a:rPr lang="en-US" sz="1000" i="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number</a:t>
                          </a:r>
                          <a:r>
                            <a:rPr lang="en-US" sz="1000" i="0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of epochs </a:t>
                          </a:r>
                          <a:r>
                            <a:rPr lang="en-US" sz="1000" i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e</a:t>
                          </a:r>
                          <a:r>
                            <a:rPr lang="en-US" sz="1000" i="0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, % of alpha changes </a:t>
                          </a:r>
                          <a:r>
                            <a:rPr lang="en-US" sz="1000" i="1" spc="-5" baseline="0" dirty="0" err="1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kt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660358677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2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Initialize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: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β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(1)</a:t>
                          </a:r>
                          <a:r>
                            <a:rPr lang="en-US" sz="1000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= </a:t>
                          </a: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0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,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α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(1)</a:t>
                          </a:r>
                          <a:r>
                            <a:rPr lang="en-US" sz="1000" i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= </a:t>
                          </a:r>
                          <a:r>
                            <a:rPr lang="en-US" sz="1000" b="1" i="0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0</a:t>
                          </a:r>
                          <a:r>
                            <a:rPr lang="en-US" sz="1000" i="0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, </a:t>
                          </a:r>
                          <a:r>
                            <a:rPr lang="en-US" sz="1000" i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T = m*e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5841500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3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for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</a:t>
                          </a:r>
                          <a:r>
                            <a:rPr lang="en-US" sz="1000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t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= 1, …, </a:t>
                          </a:r>
                          <a:r>
                            <a:rPr lang="en-US" sz="1000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T  </a:t>
                          </a:r>
                          <a:r>
                            <a:rPr lang="en-US" sz="1000" b="1" i="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do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48950488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4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lvl="1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000" b="0" i="1" spc="-5" smtClean="0">
                                    <a:effectLst/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</a:rPr>
                                  <m:t>𝑖</m:t>
                                </m:r>
                                <m:r>
                                  <a:rPr lang="en-US" sz="1000" b="0" i="1" spc="-5" smtClean="0">
                                    <a:effectLst/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</a:rPr>
                                  <m:t>=</m:t>
                                </m:r>
                                <m:r>
                                  <a:rPr lang="en-US" sz="1000" b="0" i="1" spc="-5" smtClean="0">
                                    <a:effectLst/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</a:rPr>
                                  <m:t>𝑡</m:t>
                                </m:r>
                              </m:oMath>
                            </m:oMathPara>
                          </a14:m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332619678"/>
                      </a:ext>
                    </a:extLst>
                  </a:tr>
                  <a:tr h="330312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5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5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if</a:t>
                          </a:r>
                          <a:r>
                            <a:rPr lang="en-US" sz="105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(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10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</m:ctrlPr>
                                </m:sSubPr>
                                <m:e>
                                  <m:r>
                                    <a:rPr lang="en-US" sz="10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10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𝑖</m:t>
                                  </m:r>
                                </m:sub>
                              </m:sSub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en-US" sz="10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</m:ctrlPr>
                                </m:naryPr>
                                <m:sub>
                                  <m:r>
                                    <a:rPr lang="en-US" sz="10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𝑗</m:t>
                                  </m:r>
                                  <m:r>
                                    <a:rPr lang="en-US" sz="10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10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𝑚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1000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10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𝜶</m:t>
                                      </m:r>
                                    </m:e>
                                    <m:sub>
                                      <m:r>
                                        <a:rPr lang="en-US" sz="10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𝒋</m:t>
                                      </m:r>
                                    </m:sub>
                                    <m:sup>
                                      <m:d>
                                        <m:dPr>
                                          <m:ctrlPr>
                                            <a:rPr lang="en-US" sz="1000" i="1" spc="-5">
                                              <a:effectLst/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</a:rPr>
                                          </m:ctrlPr>
                                        </m:dPr>
                                        <m:e>
                                          <m:r>
                                            <a:rPr lang="en-US" sz="1000" i="1" spc="-5">
                                              <a:effectLst/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</a:rPr>
                                            <m:t>𝑡</m:t>
                                          </m:r>
                                        </m:e>
                                      </m:d>
                                    </m:sup>
                                  </m:sSubSup>
                                  <m:r>
                                    <a:rPr lang="en-US" sz="1000" b="1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𝑲</m:t>
                                  </m:r>
                                  <m:d>
                                    <m:dPr>
                                      <m:ctrlPr>
                                        <a:rPr lang="en-US" sz="1000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</m:ctrlPr>
                                    </m:dPr>
                                    <m:e>
                                      <m:sSub>
                                        <m:sSubPr>
                                          <m:ctrlPr>
                                            <a:rPr lang="en-US" sz="1000" b="1" i="1" spc="-5">
                                              <a:effectLst/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000" b="1" i="1" spc="-5">
                                              <a:effectLst/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1000" b="1" i="1" spc="-5">
                                              <a:effectLst/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</a:rPr>
                                            <m:t>𝒋</m:t>
                                          </m:r>
                                        </m:sub>
                                      </m:sSub>
                                      <m:r>
                                        <a:rPr lang="en-US" sz="1000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,</m:t>
                                      </m:r>
                                      <m:sSub>
                                        <m:sSubPr>
                                          <m:ctrlPr>
                                            <a:rPr lang="en-US" sz="1000" b="1" i="1" spc="-5">
                                              <a:effectLst/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1000" b="1" i="1" spc="-5">
                                              <a:effectLst/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</a:rPr>
                                            <m:t>𝒙</m:t>
                                          </m:r>
                                        </m:e>
                                        <m:sub>
                                          <m:r>
                                            <a:rPr lang="en-US" sz="1000" b="1" i="1" spc="-5">
                                              <a:effectLst/>
                                              <a:latin typeface="Cambria Math" panose="02040503050406030204" pitchFamily="18" charset="0"/>
                                              <a:ea typeface="SimSun" panose="02010600030101010101" pitchFamily="2" charset="-122"/>
                                            </a:rPr>
                                            <m:t>𝒊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10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≤1</m:t>
                                  </m:r>
                                </m:e>
                              </m:nary>
                            </m:oMath>
                          </a14:m>
                          <a:r>
                            <a:rPr lang="en-US" sz="105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)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84473893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6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914400" marR="0" lvl="1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Set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β</a:t>
                          </a:r>
                          <a:r>
                            <a:rPr lang="en-US" sz="1000" b="1" i="1" spc="-5" baseline="-25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(t+1) =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β</a:t>
                          </a:r>
                          <a:r>
                            <a:rPr lang="en-US" sz="1000" b="1" i="1" spc="-5" baseline="-25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(t)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+</a:t>
                          </a:r>
                          <a14:m>
                            <m:oMath xmlns:m="http://schemas.openxmlformats.org/officeDocument/2006/math">
                              <m:sSub>
                                <m:sSubPr>
                                  <m:ctrlP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</m:ctrlPr>
                                </m:sSubPr>
                                <m:e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  </m:t>
                                  </m:r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𝑦</m:t>
                                  </m:r>
                                </m:e>
                                <m:sub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𝑖</m:t>
                                  </m:r>
                                </m:sub>
                              </m:sSub>
                            </m:oMath>
                          </a14:m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952211549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7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else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000466257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8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914400" marR="0" indent="0" algn="just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Set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β</a:t>
                          </a:r>
                          <a:r>
                            <a:rPr lang="en-US" sz="1000" b="1" i="1" spc="-5" baseline="-25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(t+1) </a:t>
                          </a:r>
                          <a:r>
                            <a:rPr lang="en-US" sz="1000" b="1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=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β</a:t>
                          </a:r>
                          <a:r>
                            <a:rPr lang="en-US" sz="1000" b="1" i="1" spc="-5" baseline="-25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(t)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59376610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9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end if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923125566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10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lvl="1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l-GR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η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=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type m:val="lin"/>
                                  <m:ctrlPr>
                                    <a:rPr lang="en-US" sz="1000" i="1" spc="-5" smtClean="0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</m:ctrlPr>
                                </m:fPr>
                                <m:num>
                                  <m:r>
                                    <a:rPr lang="en-US" sz="1000" b="0" i="1" spc="-5" smtClean="0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1000" i="1" spc="-5" smtClean="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𝜆</m:t>
                                  </m:r>
                                  <m:r>
                                    <a:rPr lang="en-US" sz="1000" b="0" i="1" spc="-5" smtClean="0">
                                      <a:effectLst/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den>
                              </m:f>
                            </m:oMath>
                          </a14:m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243831202"/>
                      </a:ext>
                    </a:extLst>
                  </a:tr>
                  <a:tr h="254896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11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lvl="1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sSup>
                                  <m:sSupPr>
                                    <m:ctrlPr>
                                      <a:rPr lang="en-US" sz="1000" i="1" spc="-5" smtClean="0">
                                        <a:effectLst/>
                                        <a:latin typeface="Cambria Math" panose="02040503050406030204" pitchFamily="18" charset="0"/>
                                        <a:ea typeface="SimSun" panose="02010600030101010101" pitchFamily="2" charset="-122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b="1" i="1" spc="-5" smtClean="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𝜶</m:t>
                                    </m:r>
                                  </m:e>
                                  <m:sup>
                                    <m:d>
                                      <m:dPr>
                                        <m:ctrlPr>
                                          <a:rPr lang="en-US" sz="1000" b="0" i="1" spc="-5" smtClean="0">
                                            <a:effectLst/>
                                            <a:latin typeface="Cambria Math" panose="02040503050406030204" pitchFamily="18" charset="0"/>
                                            <a:ea typeface="SimSun" panose="02010600030101010101" pitchFamily="2" charset="-122"/>
                                          </a:rPr>
                                        </m:ctrlPr>
                                      </m:dPr>
                                      <m:e>
                                        <m:r>
                                          <a:rPr lang="en-US" sz="1000" b="0" i="1" spc="-5" smtClean="0">
                                            <a:effectLst/>
                                            <a:latin typeface="Cambria Math" panose="02040503050406030204" pitchFamily="18" charset="0"/>
                                            <a:ea typeface="SimSun" panose="02010600030101010101" pitchFamily="2" charset="-122"/>
                                          </a:rPr>
                                          <m:t>𝑡</m:t>
                                        </m:r>
                                        <m:r>
                                          <a:rPr lang="en-US" sz="1000" b="0" i="1" spc="-5" smtClean="0">
                                            <a:effectLst/>
                                            <a:latin typeface="Cambria Math" panose="02040503050406030204" pitchFamily="18" charset="0"/>
                                            <a:ea typeface="SimSun" panose="02010600030101010101" pitchFamily="2" charset="-122"/>
                                          </a:rPr>
                                          <m:t>+1</m:t>
                                        </m:r>
                                      </m:e>
                                    </m:d>
                                  </m:sup>
                                </m:sSup>
                                <m:r>
                                  <a:rPr lang="en-US" sz="1000" b="0" i="1" spc="-5" smtClean="0">
                                    <a:effectLst/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</a:rPr>
                                  <m:t>= </m:t>
                                </m:r>
                                <m:r>
                                  <a:rPr lang="en-US" sz="1000" b="0" i="1" spc="-5" smtClean="0">
                                    <a:effectLst/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𝜂</m:t>
                                </m:r>
                                <m:sSup>
                                  <m:sSupPr>
                                    <m:ctrlPr>
                                      <a:rPr lang="en-US" sz="1000" b="0" i="1" spc="-5" smtClean="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000" b="1" i="1" spc="-5" smtClean="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𝜷</m:t>
                                    </m:r>
                                  </m:e>
                                  <m:sup>
                                    <m:r>
                                      <a:rPr lang="en-US" sz="1000" b="0" i="1" spc="-5" smtClean="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a:rPr lang="en-US" sz="1000" b="0" i="1" spc="-5" smtClean="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𝑡</m:t>
                                    </m:r>
                                    <m:r>
                                      <a:rPr lang="en-US" sz="1000" b="0" i="1" spc="-5" smtClean="0">
                                        <a:effectLst/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+1)</m:t>
                                    </m:r>
                                  </m:sup>
                                </m:sSup>
                              </m:oMath>
                            </m:oMathPara>
                          </a14:m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38577979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12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lvl="1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if</a:t>
                          </a:r>
                          <a:r>
                            <a:rPr lang="en-US" sz="1000" b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</a:t>
                          </a:r>
                          <a14:m>
                            <m:oMath xmlns:m="http://schemas.openxmlformats.org/officeDocument/2006/math">
                              <m:r>
                                <a:rPr lang="en-US" sz="1000" b="0" i="1" spc="-5" baseline="0" smtClean="0">
                                  <a:effectLst/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</a:rPr>
                                <m:t>𝑡</m:t>
                              </m:r>
                              <m:r>
                                <a:rPr lang="en-US" sz="1000" b="0" i="1" spc="-5" baseline="0" smtClean="0">
                                  <a:effectLst/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</a:rPr>
                                <m:t> ≥</m:t>
                              </m:r>
                              <m:r>
                                <a:rPr lang="en-US" sz="1000" b="0" i="1" spc="-5" baseline="0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𝑘𝑡</m:t>
                              </m:r>
                              <m:r>
                                <a:rPr lang="en-US" sz="1000" b="0" i="1" spc="-5" baseline="0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∗</m:t>
                              </m:r>
                              <m:r>
                                <a:rPr lang="en-US" sz="1000" b="0" i="1" spc="-5" baseline="0" smtClean="0">
                                  <a:effectLst/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𝑇</m:t>
                              </m:r>
                            </m:oMath>
                          </a14:m>
                          <a:endParaRPr lang="en-US" sz="1000" b="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597746278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13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914400" marR="0" lvl="2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14:m>
                            <m:oMathPara xmlns:m="http://schemas.openxmlformats.org/officeDocument/2006/math">
                              <m:oMathParaPr>
                                <m:jc m:val="left"/>
                              </m:oMathParaPr>
                              <m:oMath xmlns:m="http://schemas.openxmlformats.org/officeDocument/2006/math">
                                <m:r>
                                  <a:rPr lang="en-US" sz="1000" b="0" i="1" spc="-5" smtClean="0">
                                    <a:effectLst/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</a:rPr>
                                  <m:t>𝑖</m:t>
                                </m:r>
                                <m:r>
                                  <a:rPr lang="en-US" sz="1000" b="0" i="1" spc="-5" smtClean="0">
                                    <a:effectLst/>
                                    <a:latin typeface="Cambria Math" panose="02040503050406030204" pitchFamily="18" charset="0"/>
                                    <a:ea typeface="SimSun" panose="02010600030101010101" pitchFamily="2" charset="-122"/>
                                  </a:rPr>
                                  <m:t>=1</m:t>
                                </m:r>
                              </m:oMath>
                            </m:oMathPara>
                          </a14:m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243106154"/>
                      </a:ext>
                    </a:extLst>
                  </a:tr>
                  <a:tr h="80439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14</a:t>
                          </a:r>
                        </a:p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15</a:t>
                          </a:r>
                          <a:b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</a:b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lvl="1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end</a:t>
                          </a:r>
                          <a:r>
                            <a:rPr lang="en-US" sz="1000" b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if</a:t>
                          </a:r>
                          <a:endParaRPr lang="en-US" sz="1000" b="1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end</a:t>
                          </a:r>
                          <a:r>
                            <a:rPr lang="en-US" sz="1000" b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for</a:t>
                          </a:r>
                          <a:endParaRPr lang="en-US" sz="1000" b="1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Output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: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900" b="1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</m:ctrlPr>
                                </m:sSupPr>
                                <m:e>
                                  <m:r>
                                    <a:rPr lang="en-US" sz="900" b="1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𝒘</m:t>
                                  </m:r>
                                </m:e>
                                <m:sup>
                                  <m:r>
                                    <a:rPr lang="en-US" sz="900" b="1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900" i="1" spc="-5">
                                  <a:effectLst/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</a:rPr>
                                <m:t>= </m:t>
                              </m:r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</m:ctrlPr>
                                </m:naryPr>
                                <m:sub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𝑗</m:t>
                                  </m:r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𝑚</m:t>
                                  </m:r>
                                </m:sup>
                                <m:e>
                                  <m:sSubSup>
                                    <m:sSubSupPr>
                                      <m:ctrlPr>
                                        <a:rPr lang="en-US" sz="9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</m:ctrlPr>
                                    </m:sSubSupPr>
                                    <m:e>
                                      <m:r>
                                        <a:rPr lang="en-US" sz="9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𝜶</m:t>
                                      </m:r>
                                    </m:e>
                                    <m:sub>
                                      <m:r>
                                        <a:rPr lang="en-US" sz="9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𝒋</m:t>
                                      </m:r>
                                    </m:sub>
                                    <m:sup>
                                      <m:r>
                                        <a:rPr lang="en-US" sz="9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∗</m:t>
                                      </m:r>
                                    </m:sup>
                                  </m:sSubSup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𝜓</m:t>
                                  </m:r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9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9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𝒙</m:t>
                                      </m:r>
                                    </m:e>
                                    <m:sub>
                                      <m:r>
                                        <a:rPr lang="en-US" sz="9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𝒋</m:t>
                                      </m:r>
                                    </m:sub>
                                  </m:sSub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)</m:t>
                                  </m:r>
                                </m:e>
                              </m:nary>
                            </m:oMath>
                          </a14:m>
                          <a:r>
                            <a:rPr lang="en-US" sz="9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where </a:t>
                          </a:r>
                          <a14:m>
                            <m:oMath xmlns:m="http://schemas.openxmlformats.org/officeDocument/2006/math">
                              <m:sSup>
                                <m:sSupPr>
                                  <m:ctrlPr>
                                    <a:rPr lang="en-US" sz="900" b="1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</m:ctrlPr>
                                </m:sSupPr>
                                <m:e>
                                  <m:r>
                                    <a:rPr lang="en-US" sz="900" b="1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𝜶</m:t>
                                  </m:r>
                                </m:e>
                                <m:sup>
                                  <m:r>
                                    <a:rPr lang="en-US" sz="900" b="1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∗</m:t>
                                  </m:r>
                                </m:sup>
                              </m:sSup>
                              <m:r>
                                <a:rPr lang="en-US" sz="900" i="1" spc="-5">
                                  <a:effectLst/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</a:rPr>
                                <m:t>= </m:t>
                              </m:r>
                              <m:f>
                                <m:fPr>
                                  <m:ctrlP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</m:ctrlPr>
                                </m:fPr>
                                <m:num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1</m:t>
                                  </m:r>
                                </m:num>
                                <m:den>
                                  <m:d>
                                    <m:dPr>
                                      <m:ctrlPr>
                                        <a:rPr lang="en-US" sz="900" b="0" i="1" spc="-5" smtClean="0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sz="900" b="0" i="1" spc="-5" smtClean="0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1−</m:t>
                                      </m:r>
                                      <m:r>
                                        <a:rPr lang="en-US" sz="900" b="0" i="1" spc="-5" smtClean="0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𝑘𝑡</m:t>
                                      </m:r>
                                    </m:e>
                                  </m:d>
                                  <m:r>
                                    <a:rPr lang="en-US" sz="900" b="0" i="1" spc="-5" smtClean="0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∗</m:t>
                                  </m:r>
                                  <m:r>
                                    <a:rPr lang="en-US" sz="900" b="0" i="1" spc="-5" smtClean="0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𝑇</m:t>
                                  </m:r>
                                </m:den>
                              </m:f>
                              <m:r>
                                <a:rPr lang="en-US" sz="900" i="1" spc="-5">
                                  <a:effectLst/>
                                  <a:latin typeface="Cambria Math" panose="02040503050406030204" pitchFamily="18" charset="0"/>
                                  <a:ea typeface="SimSun" panose="02010600030101010101" pitchFamily="2" charset="-122"/>
                                </a:rPr>
                                <m:t> </m:t>
                              </m:r>
                              <m:nary>
                                <m:naryPr>
                                  <m:chr m:val="∑"/>
                                  <m:limLoc m:val="subSup"/>
                                  <m:ctrlP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</m:ctrlPr>
                                </m:naryPr>
                                <m:sub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𝑡</m:t>
                                  </m:r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=1</m:t>
                                  </m:r>
                                </m:sub>
                                <m:sup>
                                  <m:r>
                                    <a:rPr lang="en-US" sz="900" i="1" spc="-5">
                                      <a:effectLst/>
                                      <a:latin typeface="Cambria Math" panose="02040503050406030204" pitchFamily="18" charset="0"/>
                                      <a:ea typeface="SimSun" panose="02010600030101010101" pitchFamily="2" charset="-122"/>
                                    </a:rPr>
                                    <m:t>𝑇</m:t>
                                  </m:r>
                                </m:sup>
                                <m:e>
                                  <m:sSup>
                                    <m:sSupPr>
                                      <m:ctrlPr>
                                        <a:rPr lang="en-US" sz="900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900" b="1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𝜶</m:t>
                                      </m:r>
                                    </m:e>
                                    <m:sup>
                                      <m:r>
                                        <a:rPr lang="en-US" sz="900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(</m:t>
                                      </m:r>
                                      <m:r>
                                        <a:rPr lang="en-US" sz="900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𝑡</m:t>
                                      </m:r>
                                      <m:r>
                                        <a:rPr lang="en-US" sz="900" i="1" spc="-5">
                                          <a:effectLst/>
                                          <a:latin typeface="Cambria Math" panose="02040503050406030204" pitchFamily="18" charset="0"/>
                                          <a:ea typeface="SimSun" panose="02010600030101010101" pitchFamily="2" charset="-122"/>
                                        </a:rPr>
                                        <m:t>)</m:t>
                                      </m:r>
                                    </m:sup>
                                  </m:sSup>
                                </m:e>
                              </m:nary>
                            </m:oMath>
                          </a14:m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659034277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3" name="Table 2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2417204030"/>
                  </p:ext>
                </p:extLst>
              </p:nvPr>
            </p:nvGraphicFramePr>
            <p:xfrm>
              <a:off x="1523594" y="1118227"/>
              <a:ext cx="6096812" cy="4732518"/>
            </p:xfrm>
            <a:graphic>
              <a:graphicData uri="http://schemas.openxmlformats.org/drawingml/2006/table">
                <a:tbl>
                  <a:tblPr firstRow="1" firstCol="1" bandRow="1"/>
                  <a:tblGrid>
                    <a:gridCol w="581532">
                      <a:extLst>
                        <a:ext uri="{9D8B030D-6E8A-4147-A177-3AD203B41FA5}">
                          <a16:colId xmlns:a16="http://schemas.microsoft.com/office/drawing/2014/main" val="3139314021"/>
                        </a:ext>
                      </a:extLst>
                    </a:gridCol>
                    <a:gridCol w="5515280">
                      <a:extLst>
                        <a:ext uri="{9D8B030D-6E8A-4147-A177-3AD203B41FA5}">
                          <a16:colId xmlns:a16="http://schemas.microsoft.com/office/drawing/2014/main" val="3327014852"/>
                        </a:ext>
                      </a:extLst>
                    </a:gridCol>
                  </a:tblGrid>
                  <a:tr h="47756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 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ct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ALGORITHM B</a:t>
                          </a:r>
                        </a:p>
                        <a:p>
                          <a:pPr marL="0" marR="0" indent="0" algn="ct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SGD for Solving Soft-SVM with Kernels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09714116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 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Goal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: Solve Equation </a:t>
                          </a:r>
                          <a:r>
                            <a:rPr lang="en-US" sz="1000" i="1" spc="-5" dirty="0" err="1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R</a:t>
                          </a:r>
                          <a:r>
                            <a:rPr lang="en-US" sz="1000" i="1" spc="-5" baseline="-25000" dirty="0" err="1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rhl</a:t>
                          </a:r>
                          <a:r>
                            <a:rPr lang="en-US" sz="1000" i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934050350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Parameters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: </a:t>
                          </a:r>
                          <a:r>
                            <a:rPr lang="en-US" sz="1000" i="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number</a:t>
                          </a:r>
                          <a:r>
                            <a:rPr lang="en-US" sz="1000" i="0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of epochs </a:t>
                          </a:r>
                          <a:r>
                            <a:rPr lang="en-US" sz="1000" i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e</a:t>
                          </a:r>
                          <a:r>
                            <a:rPr lang="en-US" sz="1000" i="0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, % of alpha changes </a:t>
                          </a:r>
                          <a:r>
                            <a:rPr lang="en-US" sz="1000" i="1" spc="-5" baseline="0" dirty="0" err="1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kt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660358677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2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Initialize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: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β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(1)</a:t>
                          </a:r>
                          <a:r>
                            <a:rPr lang="en-US" sz="1000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= </a:t>
                          </a: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0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,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α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(1)</a:t>
                          </a:r>
                          <a:r>
                            <a:rPr lang="en-US" sz="1000" i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= </a:t>
                          </a:r>
                          <a:r>
                            <a:rPr lang="en-US" sz="1000" b="1" i="0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0</a:t>
                          </a:r>
                          <a:r>
                            <a:rPr lang="en-US" sz="1000" i="0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, </a:t>
                          </a:r>
                          <a:r>
                            <a:rPr lang="en-US" sz="1000" i="1" spc="-5" baseline="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T = m*e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1005841500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3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for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</a:t>
                          </a:r>
                          <a:r>
                            <a:rPr lang="en-US" sz="1000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t</a:t>
                          </a: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 = 1, …, </a:t>
                          </a:r>
                          <a:r>
                            <a:rPr lang="en-US" sz="1000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T  </a:t>
                          </a:r>
                          <a:r>
                            <a:rPr lang="en-US" sz="1000" b="1" i="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do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548950488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4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4"/>
                          <a:stretch>
                            <a:fillRect l="-10596" t="-617949" b="-1297436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332619678"/>
                      </a:ext>
                    </a:extLst>
                  </a:tr>
                  <a:tr h="330312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5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4"/>
                          <a:stretch>
                            <a:fillRect l="-10596" t="-509091" b="-8200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084473893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6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4"/>
                          <a:stretch>
                            <a:fillRect l="-10596" t="-858974" b="-105641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2952211549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7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else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4000466257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8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914400" marR="0" indent="0" algn="just" defTabSz="457200" rtl="0" eaLnBrk="1" fontAlgn="auto" latinLnBrk="0" hangingPunct="1">
                            <a:lnSpc>
                              <a:spcPct val="100000"/>
                            </a:lnSpc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  <a:buClrTx/>
                            <a:buSzTx/>
                            <a:buFontTx/>
                            <a:buNone/>
                            <a:tabLst/>
                            <a:defRPr/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Set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β</a:t>
                          </a:r>
                          <a:r>
                            <a:rPr lang="en-US" sz="1000" b="1" i="1" spc="-5" baseline="-25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(t+1) </a:t>
                          </a:r>
                          <a:r>
                            <a:rPr lang="en-US" sz="1000" b="1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= </a:t>
                          </a:r>
                          <a:r>
                            <a:rPr lang="en-US" sz="1000" b="1" i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β</a:t>
                          </a:r>
                          <a:r>
                            <a:rPr lang="en-US" sz="1000" b="1" i="1" spc="-5" baseline="-25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i</a:t>
                          </a:r>
                          <a:r>
                            <a:rPr lang="en-US" sz="1000" i="1" spc="-5" baseline="30000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(t)</a:t>
                          </a: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3159376610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9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pPr marL="457200" marR="0" indent="0" algn="just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b="1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end if</a:t>
                          </a:r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extLst>
                      <a:ext uri="{0D108BD9-81ED-4DB2-BD59-A6C34878D82A}">
                        <a16:rowId xmlns:a16="http://schemas.microsoft.com/office/drawing/2014/main" val="2923125566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10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4"/>
                          <a:stretch>
                            <a:fillRect l="-10596" t="-1227500" b="-63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4243831202"/>
                      </a:ext>
                    </a:extLst>
                  </a:tr>
                  <a:tr h="254896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11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4"/>
                          <a:stretch>
                            <a:fillRect l="-10596" t="-1264286" b="-50714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38577979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12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4"/>
                          <a:stretch>
                            <a:fillRect l="-10596" t="-1469231" b="-44615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597746278"/>
                      </a:ext>
                    </a:extLst>
                  </a:tr>
                  <a:tr h="23878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13</a:t>
                          </a: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4"/>
                          <a:stretch>
                            <a:fillRect l="-10596" t="-1569231" b="-346154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243106154"/>
                      </a:ext>
                    </a:extLst>
                  </a:tr>
                  <a:tr h="804390">
                    <a:tc>
                      <a:txBody>
                        <a:bodyPr/>
                        <a:lstStyle/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14</a:t>
                          </a:r>
                        </a:p>
                        <a:p>
                          <a:pPr marL="0" marR="0" indent="0" algn="r">
                            <a:spcBef>
                              <a:spcPts val="0"/>
                            </a:spcBef>
                            <a:spcAft>
                              <a:spcPts val="30"/>
                            </a:spcAft>
                          </a:pPr>
                          <a: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  <a:t>15</a:t>
                          </a:r>
                          <a:br>
                            <a:rPr lang="en-US" sz="1000" spc="-5" dirty="0">
                              <a:effectLst/>
                              <a:latin typeface="Times New Roman" panose="02020603050405020304" pitchFamily="18" charset="0"/>
                              <a:ea typeface="SimSun" panose="02010600030101010101" pitchFamily="2" charset="-122"/>
                            </a:rPr>
                          </a:br>
                          <a:endParaRPr lang="en-US" sz="1000" spc="-5" dirty="0">
                            <a:effectLst/>
                            <a:latin typeface="Times New Roman" panose="02020603050405020304" pitchFamily="18" charset="0"/>
                            <a:ea typeface="SimSun" panose="02010600030101010101" pitchFamily="2" charset="-122"/>
                          </a:endParaRPr>
                        </a:p>
                      </a:txBody>
                      <a:tcPr marL="68580" marR="68580" marT="0" marB="0">
                        <a:lnL>
                          <a:noFill/>
                        </a:lnL>
                        <a:lnR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R>
                        <a:lnT>
                          <a:noFill/>
                        </a:lnT>
                        <a:lnB>
                          <a:noFill/>
                        </a:lnB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marL="68580" marR="68580" marT="0" marB="0">
                        <a:lnL w="12700" cap="flat" cmpd="sng" algn="ctr">
                          <a:solidFill>
                            <a:srgbClr val="000000"/>
                          </a:solidFill>
                          <a:prstDash val="solid"/>
                          <a:round/>
                          <a:headEnd type="none" w="med" len="med"/>
                          <a:tailEnd type="none" w="med" len="med"/>
                        </a:lnL>
                        <a:lnR>
                          <a:noFill/>
                        </a:lnR>
                        <a:lnT>
                          <a:noFill/>
                        </a:lnT>
                        <a:lnB>
                          <a:noFill/>
                        </a:lnB>
                        <a:blipFill>
                          <a:blip r:embed="rId4"/>
                          <a:stretch>
                            <a:fillRect l="-10596" t="-493182" b="-2273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659034277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2387307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ptcompsci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457200" y="1322773"/>
            <a:ext cx="8229600" cy="4483224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Motivation</a:t>
            </a:r>
          </a:p>
          <a:p>
            <a:r>
              <a:rPr lang="en-US" dirty="0"/>
              <a:t>Some Issues</a:t>
            </a:r>
          </a:p>
          <a:p>
            <a:pPr lvl="1"/>
            <a:r>
              <a:rPr lang="en-US" dirty="0"/>
              <a:t>Classifiers and Risks</a:t>
            </a:r>
          </a:p>
          <a:p>
            <a:pPr lvl="1"/>
            <a:r>
              <a:rPr lang="en-US" dirty="0"/>
              <a:t>Stochastic Gradient Descent Procedure</a:t>
            </a:r>
          </a:p>
          <a:p>
            <a:pPr lvl="1"/>
            <a:r>
              <a:rPr lang="en-US" dirty="0"/>
              <a:t>Kernelized Classifiers</a:t>
            </a:r>
          </a:p>
          <a:p>
            <a:r>
              <a:rPr lang="en-US" dirty="0"/>
              <a:t>Issues Covered by this Experiment</a:t>
            </a:r>
          </a:p>
          <a:p>
            <a:r>
              <a:rPr lang="en-US" dirty="0"/>
              <a:t>Problem Description</a:t>
            </a:r>
          </a:p>
          <a:p>
            <a:pPr lvl="1"/>
            <a:r>
              <a:rPr lang="en-US" dirty="0"/>
              <a:t>Regularized Hinge Loss Problem</a:t>
            </a:r>
          </a:p>
          <a:p>
            <a:pPr lvl="1"/>
            <a:r>
              <a:rPr lang="en-US" dirty="0"/>
              <a:t>Kernelized Soft-SVM Problem</a:t>
            </a:r>
          </a:p>
          <a:p>
            <a:r>
              <a:rPr lang="en-US" dirty="0"/>
              <a:t>Non-Linear SGD for SVM</a:t>
            </a:r>
          </a:p>
          <a:p>
            <a:r>
              <a:rPr lang="en-US" b="1" dirty="0"/>
              <a:t>Experimental Environment</a:t>
            </a:r>
          </a:p>
          <a:p>
            <a:r>
              <a:rPr lang="en-US" b="1" dirty="0"/>
              <a:t>Results</a:t>
            </a:r>
          </a:p>
          <a:p>
            <a:pPr lvl="1"/>
            <a:r>
              <a:rPr lang="en-US" b="1" dirty="0"/>
              <a:t>Comparison Between NL-SGD, MN-SVM and NN-ISDA</a:t>
            </a:r>
          </a:p>
          <a:p>
            <a:pPr lvl="1"/>
            <a:r>
              <a:rPr lang="en-US" b="1" dirty="0"/>
              <a:t>Accuracies Of The Different Configurations of NL-SGD</a:t>
            </a:r>
          </a:p>
          <a:p>
            <a:pPr lvl="1"/>
            <a:r>
              <a:rPr lang="en-US" b="1" dirty="0"/>
              <a:t>CPU Training Times Of The Different Configurations of NL-SGD</a:t>
            </a:r>
          </a:p>
          <a:p>
            <a:r>
              <a:rPr lang="en-US" b="1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11456873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1124</Words>
  <Application>Microsoft Office PowerPoint</Application>
  <PresentationFormat>On-screen Show (4:3)</PresentationFormat>
  <Paragraphs>430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SimSun</vt:lpstr>
      <vt:lpstr>Arial</vt:lpstr>
      <vt:lpstr>Calibri</vt:lpstr>
      <vt:lpstr>Cambria Math</vt:lpstr>
      <vt:lpstr>Times New Roman</vt:lpstr>
      <vt:lpstr>Office Theme</vt:lpstr>
      <vt:lpstr>PowerPoint Presentation</vt:lpstr>
      <vt:lpstr>Agenda</vt:lpstr>
      <vt:lpstr>Motivation</vt:lpstr>
      <vt:lpstr>Issues</vt:lpstr>
      <vt:lpstr>Issues Covered by this Experiment</vt:lpstr>
      <vt:lpstr>Agenda</vt:lpstr>
      <vt:lpstr>Problem Description</vt:lpstr>
      <vt:lpstr>Non-Linear SGD for SVM</vt:lpstr>
      <vt:lpstr>Agenda</vt:lpstr>
      <vt:lpstr>Experimental Environment</vt:lpstr>
      <vt:lpstr>Results Comparison Between NL-SGD, MN-SVM and NN-ISDA</vt:lpstr>
      <vt:lpstr>Results Accuracies Of The Different Configurations of NL-SGD</vt:lpstr>
      <vt:lpstr>Results CPU Training Times Of The Different Configurations of NL-SGD on Small Datasets</vt:lpstr>
      <vt:lpstr>Results CPU Training Times Of The Different Configurations of NL-SGD on Medium Datasets</vt:lpstr>
      <vt:lpstr>Conclusion</vt:lpstr>
    </vt:vector>
  </TitlesOfParts>
  <Company>VCU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SOE</dc:creator>
  <cp:lastModifiedBy>Gabbie253</cp:lastModifiedBy>
  <cp:revision>151</cp:revision>
  <dcterms:created xsi:type="dcterms:W3CDTF">2014-10-15T12:03:50Z</dcterms:created>
  <dcterms:modified xsi:type="dcterms:W3CDTF">2016-04-02T03:31:46Z</dcterms:modified>
</cp:coreProperties>
</file>

<file path=docProps/thumbnail.jpeg>
</file>